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2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4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5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2"/>
  </p:sldMasterIdLst>
  <p:notesMasterIdLst>
    <p:notesMasterId r:id="rId21"/>
  </p:notesMasterIdLst>
  <p:handoutMasterIdLst>
    <p:handoutMasterId r:id="rId22"/>
  </p:handoutMasterIdLst>
  <p:sldIdLst>
    <p:sldId id="2147482273" r:id="rId3"/>
    <p:sldId id="2147482275" r:id="rId4"/>
    <p:sldId id="2147482289" r:id="rId5"/>
    <p:sldId id="2147482293" r:id="rId6"/>
    <p:sldId id="259" r:id="rId7"/>
    <p:sldId id="260" r:id="rId8"/>
    <p:sldId id="2147475788" r:id="rId9"/>
    <p:sldId id="2147471361" r:id="rId10"/>
    <p:sldId id="2147482290" r:id="rId11"/>
    <p:sldId id="264" r:id="rId12"/>
    <p:sldId id="262" r:id="rId13"/>
    <p:sldId id="2147475790" r:id="rId14"/>
    <p:sldId id="2147482280" r:id="rId15"/>
    <p:sldId id="263" r:id="rId16"/>
    <p:sldId id="2147482282" r:id="rId17"/>
    <p:sldId id="2147475782" r:id="rId18"/>
    <p:sldId id="2147475783" r:id="rId19"/>
    <p:sldId id="278" r:id="rId20"/>
  </p:sldIdLst>
  <p:sldSz cx="12192000" cy="6858000"/>
  <p:notesSz cx="6858000" cy="9144000"/>
  <p:embeddedFontLst>
    <p:embeddedFont>
      <p:font typeface="Exo 2" panose="020B0604020202020204" charset="0"/>
      <p:regular r:id="rId23"/>
      <p:bold r:id="rId24"/>
      <p:italic r:id="rId25"/>
      <p:boldItalic r:id="rId26"/>
    </p:embeddedFont>
    <p:embeddedFont>
      <p:font typeface="Poppins" panose="00000500000000000000" pitchFamily="2" charset="0"/>
      <p:regular r:id="rId27"/>
      <p:bold r:id="rId28"/>
      <p:italic r:id="rId29"/>
      <p:boldItalic r:id="rId30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7" userDrawn="1">
          <p15:clr>
            <a:srgbClr val="A4A3A4"/>
          </p15:clr>
        </p15:guide>
        <p15:guide id="2" pos="53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375"/>
    <a:srgbClr val="219E94"/>
    <a:srgbClr val="2147A8"/>
    <a:srgbClr val="46B1E1"/>
    <a:srgbClr val="1B3D91"/>
    <a:srgbClr val="E4E4E4"/>
    <a:srgbClr val="045189"/>
    <a:srgbClr val="0038AB"/>
    <a:srgbClr val="031636"/>
    <a:srgbClr val="7474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E7024D-97A4-AE49-C5D3-F3662E888A5E}" v="14" dt="2026-03-06T22:30:09.767"/>
    <p1510:client id="{B0DAB854-C9F1-4ACA-9B90-3BA8D071ACA2}" v="2" dt="2026-03-06T12:49:52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3657"/>
        <p:guide pos="533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Portugal de Almeida" userId="2f42aa20-7909-42fd-8083-f3ba0c95ea0d" providerId="ADAL" clId="{98222DE5-7AB4-44A5-A8E7-B01B21809B39}"/>
    <pc:docChg chg="custSel addSld delSld modSld delMainMaster">
      <pc:chgData name="Alexandre Portugal de Almeida" userId="2f42aa20-7909-42fd-8083-f3ba0c95ea0d" providerId="ADAL" clId="{98222DE5-7AB4-44A5-A8E7-B01B21809B39}" dt="2026-03-06T12:53:37.705" v="20" actId="478"/>
      <pc:docMkLst>
        <pc:docMk/>
      </pc:docMkLst>
      <pc:sldChg chg="del">
        <pc:chgData name="Alexandre Portugal de Almeida" userId="2f42aa20-7909-42fd-8083-f3ba0c95ea0d" providerId="ADAL" clId="{98222DE5-7AB4-44A5-A8E7-B01B21809B39}" dt="2026-03-06T12:44:46.655" v="3" actId="47"/>
        <pc:sldMkLst>
          <pc:docMk/>
          <pc:sldMk cId="99001475" sldId="261"/>
        </pc:sldMkLst>
      </pc:sldChg>
      <pc:sldChg chg="delSp mod">
        <pc:chgData name="Alexandre Portugal de Almeida" userId="2f42aa20-7909-42fd-8083-f3ba0c95ea0d" providerId="ADAL" clId="{98222DE5-7AB4-44A5-A8E7-B01B21809B39}" dt="2026-03-06T12:53:23.476" v="19" actId="478"/>
        <pc:sldMkLst>
          <pc:docMk/>
          <pc:sldMk cId="582116466" sldId="262"/>
        </pc:sldMkLst>
        <pc:spChg chg="del">
          <ac:chgData name="Alexandre Portugal de Almeida" userId="2f42aa20-7909-42fd-8083-f3ba0c95ea0d" providerId="ADAL" clId="{98222DE5-7AB4-44A5-A8E7-B01B21809B39}" dt="2026-03-06T12:53:23.476" v="19" actId="478"/>
          <ac:spMkLst>
            <pc:docMk/>
            <pc:sldMk cId="582116466" sldId="262"/>
            <ac:spMk id="51" creationId="{5979FEA0-72BC-C32F-C79A-B5D441096C45}"/>
          </ac:spMkLst>
        </pc:spChg>
        <pc:spChg chg="del">
          <ac:chgData name="Alexandre Portugal de Almeida" userId="2f42aa20-7909-42fd-8083-f3ba0c95ea0d" providerId="ADAL" clId="{98222DE5-7AB4-44A5-A8E7-B01B21809B39}" dt="2026-03-06T12:53:23.476" v="19" actId="478"/>
          <ac:spMkLst>
            <pc:docMk/>
            <pc:sldMk cId="582116466" sldId="262"/>
            <ac:spMk id="52" creationId="{29567449-66CA-BB9F-652C-AFCB7D25EC21}"/>
          </ac:spMkLst>
        </pc:spChg>
        <pc:picChg chg="del">
          <ac:chgData name="Alexandre Portugal de Almeida" userId="2f42aa20-7909-42fd-8083-f3ba0c95ea0d" providerId="ADAL" clId="{98222DE5-7AB4-44A5-A8E7-B01B21809B39}" dt="2026-03-06T12:53:23.476" v="19" actId="478"/>
          <ac:picMkLst>
            <pc:docMk/>
            <pc:sldMk cId="582116466" sldId="262"/>
            <ac:picMk id="49" creationId="{5B0A5EEA-3505-0418-3B56-C2FB1C2E705B}"/>
          </ac:picMkLst>
        </pc:picChg>
        <pc:picChg chg="del">
          <ac:chgData name="Alexandre Portugal de Almeida" userId="2f42aa20-7909-42fd-8083-f3ba0c95ea0d" providerId="ADAL" clId="{98222DE5-7AB4-44A5-A8E7-B01B21809B39}" dt="2026-03-06T12:53:23.476" v="19" actId="478"/>
          <ac:picMkLst>
            <pc:docMk/>
            <pc:sldMk cId="582116466" sldId="262"/>
            <ac:picMk id="50" creationId="{414610EE-8167-675C-0120-9B1284599670}"/>
          </ac:picMkLst>
        </pc:picChg>
      </pc:sldChg>
      <pc:sldChg chg="delSp mod">
        <pc:chgData name="Alexandre Portugal de Almeida" userId="2f42aa20-7909-42fd-8083-f3ba0c95ea0d" providerId="ADAL" clId="{98222DE5-7AB4-44A5-A8E7-B01B21809B39}" dt="2026-03-06T12:53:37.705" v="20" actId="478"/>
        <pc:sldMkLst>
          <pc:docMk/>
          <pc:sldMk cId="1635086090" sldId="263"/>
        </pc:sldMkLst>
        <pc:spChg chg="del">
          <ac:chgData name="Alexandre Portugal de Almeida" userId="2f42aa20-7909-42fd-8083-f3ba0c95ea0d" providerId="ADAL" clId="{98222DE5-7AB4-44A5-A8E7-B01B21809B39}" dt="2026-03-06T12:53:37.705" v="20" actId="478"/>
          <ac:spMkLst>
            <pc:docMk/>
            <pc:sldMk cId="1635086090" sldId="263"/>
            <ac:spMk id="13" creationId="{7504D797-43F2-8BF7-4397-85C6361588A7}"/>
          </ac:spMkLst>
        </pc:spChg>
        <pc:spChg chg="del">
          <ac:chgData name="Alexandre Portugal de Almeida" userId="2f42aa20-7909-42fd-8083-f3ba0c95ea0d" providerId="ADAL" clId="{98222DE5-7AB4-44A5-A8E7-B01B21809B39}" dt="2026-03-06T12:53:37.705" v="20" actId="478"/>
          <ac:spMkLst>
            <pc:docMk/>
            <pc:sldMk cId="1635086090" sldId="263"/>
            <ac:spMk id="14" creationId="{5A3271F2-7DC4-B418-B29E-909AD3036DB2}"/>
          </ac:spMkLst>
        </pc:spChg>
        <pc:picChg chg="del">
          <ac:chgData name="Alexandre Portugal de Almeida" userId="2f42aa20-7909-42fd-8083-f3ba0c95ea0d" providerId="ADAL" clId="{98222DE5-7AB4-44A5-A8E7-B01B21809B39}" dt="2026-03-06T12:53:37.705" v="20" actId="478"/>
          <ac:picMkLst>
            <pc:docMk/>
            <pc:sldMk cId="1635086090" sldId="263"/>
            <ac:picMk id="11" creationId="{BD579680-0FB0-7F2D-3919-E35D6A172672}"/>
          </ac:picMkLst>
        </pc:picChg>
        <pc:picChg chg="del">
          <ac:chgData name="Alexandre Portugal de Almeida" userId="2f42aa20-7909-42fd-8083-f3ba0c95ea0d" providerId="ADAL" clId="{98222DE5-7AB4-44A5-A8E7-B01B21809B39}" dt="2026-03-06T12:53:37.705" v="20" actId="478"/>
          <ac:picMkLst>
            <pc:docMk/>
            <pc:sldMk cId="1635086090" sldId="263"/>
            <ac:picMk id="12" creationId="{C30FC435-743D-75CE-BAAD-1336035EE75A}"/>
          </ac:picMkLst>
        </pc:picChg>
      </pc:sldChg>
      <pc:sldChg chg="del">
        <pc:chgData name="Alexandre Portugal de Almeida" userId="2f42aa20-7909-42fd-8083-f3ba0c95ea0d" providerId="ADAL" clId="{98222DE5-7AB4-44A5-A8E7-B01B21809B39}" dt="2026-03-06T12:44:45.591" v="1" actId="47"/>
        <pc:sldMkLst>
          <pc:docMk/>
          <pc:sldMk cId="1084063037" sldId="267"/>
        </pc:sldMkLst>
      </pc:sldChg>
      <pc:sldChg chg="del">
        <pc:chgData name="Alexandre Portugal de Almeida" userId="2f42aa20-7909-42fd-8083-f3ba0c95ea0d" providerId="ADAL" clId="{98222DE5-7AB4-44A5-A8E7-B01B21809B39}" dt="2026-03-06T12:44:47.765" v="5" actId="47"/>
        <pc:sldMkLst>
          <pc:docMk/>
          <pc:sldMk cId="410684841" sldId="269"/>
        </pc:sldMkLst>
      </pc:sldChg>
      <pc:sldChg chg="del">
        <pc:chgData name="Alexandre Portugal de Almeida" userId="2f42aa20-7909-42fd-8083-f3ba0c95ea0d" providerId="ADAL" clId="{98222DE5-7AB4-44A5-A8E7-B01B21809B39}" dt="2026-03-06T12:44:48.327" v="6" actId="47"/>
        <pc:sldMkLst>
          <pc:docMk/>
          <pc:sldMk cId="295184041" sldId="270"/>
        </pc:sldMkLst>
      </pc:sldChg>
      <pc:sldChg chg="del">
        <pc:chgData name="Alexandre Portugal de Almeida" userId="2f42aa20-7909-42fd-8083-f3ba0c95ea0d" providerId="ADAL" clId="{98222DE5-7AB4-44A5-A8E7-B01B21809B39}" dt="2026-03-06T12:44:46.110" v="2" actId="47"/>
        <pc:sldMkLst>
          <pc:docMk/>
          <pc:sldMk cId="432449731" sldId="280"/>
        </pc:sldMkLst>
      </pc:sldChg>
      <pc:sldChg chg="delSp mod">
        <pc:chgData name="Alexandre Portugal de Almeida" userId="2f42aa20-7909-42fd-8083-f3ba0c95ea0d" providerId="ADAL" clId="{98222DE5-7AB4-44A5-A8E7-B01B21809B39}" dt="2026-03-06T12:53:02.851" v="18" actId="478"/>
        <pc:sldMkLst>
          <pc:docMk/>
          <pc:sldMk cId="2103094219" sldId="2147471361"/>
        </pc:sldMkLst>
        <pc:grpChg chg="del">
          <ac:chgData name="Alexandre Portugal de Almeida" userId="2f42aa20-7909-42fd-8083-f3ba0c95ea0d" providerId="ADAL" clId="{98222DE5-7AB4-44A5-A8E7-B01B21809B39}" dt="2026-03-06T12:53:02.851" v="18" actId="478"/>
          <ac:grpSpMkLst>
            <pc:docMk/>
            <pc:sldMk cId="2103094219" sldId="2147471361"/>
            <ac:grpSpMk id="4" creationId="{4CF1A85F-0539-A16D-C981-A2C2A0D06782}"/>
          </ac:grpSpMkLst>
        </pc:grpChg>
      </pc:sldChg>
      <pc:sldChg chg="del">
        <pc:chgData name="Alexandre Portugal de Almeida" userId="2f42aa20-7909-42fd-8083-f3ba0c95ea0d" providerId="ADAL" clId="{98222DE5-7AB4-44A5-A8E7-B01B21809B39}" dt="2026-03-06T12:44:52.495" v="14" actId="47"/>
        <pc:sldMkLst>
          <pc:docMk/>
          <pc:sldMk cId="3340503768" sldId="2147475840"/>
        </pc:sldMkLst>
      </pc:sldChg>
      <pc:sldChg chg="del">
        <pc:chgData name="Alexandre Portugal de Almeida" userId="2f42aa20-7909-42fd-8083-f3ba0c95ea0d" providerId="ADAL" clId="{98222DE5-7AB4-44A5-A8E7-B01B21809B39}" dt="2026-03-06T12:44:50.161" v="9" actId="47"/>
        <pc:sldMkLst>
          <pc:docMk/>
          <pc:sldMk cId="1824178479" sldId="2147475841"/>
        </pc:sldMkLst>
      </pc:sldChg>
      <pc:sldChg chg="add del">
        <pc:chgData name="Alexandre Portugal de Almeida" userId="2f42aa20-7909-42fd-8083-f3ba0c95ea0d" providerId="ADAL" clId="{98222DE5-7AB4-44A5-A8E7-B01B21809B39}" dt="2026-03-06T12:49:52.089" v="17"/>
        <pc:sldMkLst>
          <pc:docMk/>
          <pc:sldMk cId="811275233" sldId="2147482275"/>
        </pc:sldMkLst>
      </pc:sldChg>
      <pc:sldChg chg="del">
        <pc:chgData name="Alexandre Portugal de Almeida" userId="2f42aa20-7909-42fd-8083-f3ba0c95ea0d" providerId="ADAL" clId="{98222DE5-7AB4-44A5-A8E7-B01B21809B39}" dt="2026-03-06T12:44:44.454" v="0" actId="47"/>
        <pc:sldMkLst>
          <pc:docMk/>
          <pc:sldMk cId="55998350" sldId="2147482281"/>
        </pc:sldMkLst>
      </pc:sldChg>
      <pc:sldChg chg="del">
        <pc:chgData name="Alexandre Portugal de Almeida" userId="2f42aa20-7909-42fd-8083-f3ba0c95ea0d" providerId="ADAL" clId="{98222DE5-7AB4-44A5-A8E7-B01B21809B39}" dt="2026-03-06T12:44:51.074" v="11" actId="47"/>
        <pc:sldMkLst>
          <pc:docMk/>
          <pc:sldMk cId="3455068246" sldId="2147482284"/>
        </pc:sldMkLst>
      </pc:sldChg>
      <pc:sldChg chg="del">
        <pc:chgData name="Alexandre Portugal de Almeida" userId="2f42aa20-7909-42fd-8083-f3ba0c95ea0d" providerId="ADAL" clId="{98222DE5-7AB4-44A5-A8E7-B01B21809B39}" dt="2026-03-06T12:44:50.566" v="10" actId="47"/>
        <pc:sldMkLst>
          <pc:docMk/>
          <pc:sldMk cId="487551036" sldId="2147482285"/>
        </pc:sldMkLst>
      </pc:sldChg>
      <pc:sldChg chg="del">
        <pc:chgData name="Alexandre Portugal de Almeida" userId="2f42aa20-7909-42fd-8083-f3ba0c95ea0d" providerId="ADAL" clId="{98222DE5-7AB4-44A5-A8E7-B01B21809B39}" dt="2026-03-06T12:44:51.494" v="12" actId="47"/>
        <pc:sldMkLst>
          <pc:docMk/>
          <pc:sldMk cId="4185495863" sldId="2147482286"/>
        </pc:sldMkLst>
      </pc:sldChg>
      <pc:sldChg chg="del">
        <pc:chgData name="Alexandre Portugal de Almeida" userId="2f42aa20-7909-42fd-8083-f3ba0c95ea0d" providerId="ADAL" clId="{98222DE5-7AB4-44A5-A8E7-B01B21809B39}" dt="2026-03-06T12:44:48.713" v="7" actId="47"/>
        <pc:sldMkLst>
          <pc:docMk/>
          <pc:sldMk cId="1124005321" sldId="2147482287"/>
        </pc:sldMkLst>
      </pc:sldChg>
      <pc:sldChg chg="del">
        <pc:chgData name="Alexandre Portugal de Almeida" userId="2f42aa20-7909-42fd-8083-f3ba0c95ea0d" providerId="ADAL" clId="{98222DE5-7AB4-44A5-A8E7-B01B21809B39}" dt="2026-03-06T12:44:49.387" v="8" actId="47"/>
        <pc:sldMkLst>
          <pc:docMk/>
          <pc:sldMk cId="2391216479" sldId="2147482288"/>
        </pc:sldMkLst>
      </pc:sldChg>
      <pc:sldChg chg="del">
        <pc:chgData name="Alexandre Portugal de Almeida" userId="2f42aa20-7909-42fd-8083-f3ba0c95ea0d" providerId="ADAL" clId="{98222DE5-7AB4-44A5-A8E7-B01B21809B39}" dt="2026-03-06T12:44:47.097" v="4" actId="47"/>
        <pc:sldMkLst>
          <pc:docMk/>
          <pc:sldMk cId="2451191502" sldId="2147482291"/>
        </pc:sldMkLst>
      </pc:sldChg>
      <pc:sldChg chg="del">
        <pc:chgData name="Alexandre Portugal de Almeida" userId="2f42aa20-7909-42fd-8083-f3ba0c95ea0d" providerId="ADAL" clId="{98222DE5-7AB4-44A5-A8E7-B01B21809B39}" dt="2026-03-06T12:44:51.960" v="13" actId="47"/>
        <pc:sldMkLst>
          <pc:docMk/>
          <pc:sldMk cId="1773313526" sldId="2147482292"/>
        </pc:sldMkLst>
      </pc:sldChg>
      <pc:sldChg chg="add del">
        <pc:chgData name="Alexandre Portugal de Almeida" userId="2f42aa20-7909-42fd-8083-f3ba0c95ea0d" providerId="ADAL" clId="{98222DE5-7AB4-44A5-A8E7-B01B21809B39}" dt="2026-03-06T12:49:46.035" v="16" actId="47"/>
        <pc:sldMkLst>
          <pc:docMk/>
          <pc:sldMk cId="1827510993" sldId="2147482294"/>
        </pc:sldMkLst>
      </pc:sldChg>
      <pc:sldMasterChg chg="delSldLayout">
        <pc:chgData name="Alexandre Portugal de Almeida" userId="2f42aa20-7909-42fd-8083-f3ba0c95ea0d" providerId="ADAL" clId="{98222DE5-7AB4-44A5-A8E7-B01B21809B39}" dt="2026-03-06T12:49:46.035" v="16" actId="47"/>
        <pc:sldMasterMkLst>
          <pc:docMk/>
          <pc:sldMasterMk cId="19807615" sldId="2147483648"/>
        </pc:sldMasterMkLst>
        <pc:sldLayoutChg chg="del">
          <pc:chgData name="Alexandre Portugal de Almeida" userId="2f42aa20-7909-42fd-8083-f3ba0c95ea0d" providerId="ADAL" clId="{98222DE5-7AB4-44A5-A8E7-B01B21809B39}" dt="2026-03-06T12:49:46.035" v="16" actId="47"/>
          <pc:sldLayoutMkLst>
            <pc:docMk/>
            <pc:sldMasterMk cId="19807615" sldId="2147483648"/>
            <pc:sldLayoutMk cId="433552394" sldId="2147483653"/>
          </pc:sldLayoutMkLst>
        </pc:sldLayoutChg>
      </pc:sldMasterChg>
      <pc:sldMasterChg chg="del delSldLayout">
        <pc:chgData name="Alexandre Portugal de Almeida" userId="2f42aa20-7909-42fd-8083-f3ba0c95ea0d" providerId="ADAL" clId="{98222DE5-7AB4-44A5-A8E7-B01B21809B39}" dt="2026-03-06T12:44:52.495" v="14" actId="47"/>
        <pc:sldMasterMkLst>
          <pc:docMk/>
          <pc:sldMasterMk cId="122615503" sldId="2147483654"/>
        </pc:sldMasterMkLst>
        <pc:sldLayoutChg chg="del">
          <pc:chgData name="Alexandre Portugal de Almeida" userId="2f42aa20-7909-42fd-8083-f3ba0c95ea0d" providerId="ADAL" clId="{98222DE5-7AB4-44A5-A8E7-B01B21809B39}" dt="2026-03-06T12:44:52.495" v="14" actId="47"/>
          <pc:sldLayoutMkLst>
            <pc:docMk/>
            <pc:sldMasterMk cId="122615503" sldId="2147483654"/>
            <pc:sldLayoutMk cId="623967549" sldId="2147483655"/>
          </pc:sldLayoutMkLst>
        </pc:sldLayoutChg>
        <pc:sldLayoutChg chg="del">
          <pc:chgData name="Alexandre Portugal de Almeida" userId="2f42aa20-7909-42fd-8083-f3ba0c95ea0d" providerId="ADAL" clId="{98222DE5-7AB4-44A5-A8E7-B01B21809B39}" dt="2026-03-06T12:44:52.495" v="14" actId="47"/>
          <pc:sldLayoutMkLst>
            <pc:docMk/>
            <pc:sldMasterMk cId="122615503" sldId="2147483654"/>
            <pc:sldLayoutMk cId="1580534337" sldId="2147483656"/>
          </pc:sldLayoutMkLst>
        </pc:sldLayoutChg>
        <pc:sldLayoutChg chg="del">
          <pc:chgData name="Alexandre Portugal de Almeida" userId="2f42aa20-7909-42fd-8083-f3ba0c95ea0d" providerId="ADAL" clId="{98222DE5-7AB4-44A5-A8E7-B01B21809B39}" dt="2026-03-06T12:44:52.495" v="14" actId="47"/>
          <pc:sldLayoutMkLst>
            <pc:docMk/>
            <pc:sldMasterMk cId="122615503" sldId="2147483654"/>
            <pc:sldLayoutMk cId="2058321553" sldId="2147483657"/>
          </pc:sldLayoutMkLst>
        </pc:sldLayoutChg>
      </pc:sldMasterChg>
    </pc:docChg>
  </pc:docChgLst>
  <pc:docChgLst>
    <pc:chgData name="Eduardo Lopez" userId="S::eduardo@anfavea.com.br::df12157a-b4d7-481e-9bd5-ef1ba64e01ef" providerId="AD" clId="Web-{A9E7024D-97A4-AE49-C5D3-F3662E888A5E}"/>
    <pc:docChg chg="modSld">
      <pc:chgData name="Eduardo Lopez" userId="S::eduardo@anfavea.com.br::df12157a-b4d7-481e-9bd5-ef1ba64e01ef" providerId="AD" clId="Web-{A9E7024D-97A4-AE49-C5D3-F3662E888A5E}" dt="2026-03-06T22:30:09.767" v="6" actId="20577"/>
      <pc:docMkLst>
        <pc:docMk/>
      </pc:docMkLst>
      <pc:sldChg chg="modSp">
        <pc:chgData name="Eduardo Lopez" userId="S::eduardo@anfavea.com.br::df12157a-b4d7-481e-9bd5-ef1ba64e01ef" providerId="AD" clId="Web-{A9E7024D-97A4-AE49-C5D3-F3662E888A5E}" dt="2026-03-06T22:30:09.767" v="6" actId="20577"/>
        <pc:sldMkLst>
          <pc:docMk/>
          <pc:sldMk cId="3757517356" sldId="260"/>
        </pc:sldMkLst>
        <pc:spChg chg="mod">
          <ac:chgData name="Eduardo Lopez" userId="S::eduardo@anfavea.com.br::df12157a-b4d7-481e-9bd5-ef1ba64e01ef" providerId="AD" clId="Web-{A9E7024D-97A4-AE49-C5D3-F3662E888A5E}" dt="2026-03-06T22:30:09.767" v="6" actId="20577"/>
          <ac:spMkLst>
            <pc:docMk/>
            <pc:sldMk cId="3757517356" sldId="260"/>
            <ac:spMk id="28" creationId="{C636F330-E304-BF09-46A3-8E26EBF8ED25}"/>
          </ac:spMkLst>
        </pc:spChg>
      </pc:sldChg>
    </pc:docChg>
  </pc:docChgLst>
  <pc:docChgLst>
    <pc:chgData name="Glauco de Barros Lucena" userId="234bb203-b863-465a-9e70-92939c3a0c20" providerId="ADAL" clId="{6B190C41-19BE-481C-9343-AFEB7D63FDF6}"/>
    <pc:docChg chg="modSld">
      <pc:chgData name="Glauco de Barros Lucena" userId="234bb203-b863-465a-9e70-92939c3a0c20" providerId="ADAL" clId="{6B190C41-19BE-481C-9343-AFEB7D63FDF6}" dt="2026-03-06T13:50:08.243" v="6" actId="20577"/>
      <pc:docMkLst>
        <pc:docMk/>
      </pc:docMkLst>
      <pc:sldChg chg="modSp mod">
        <pc:chgData name="Glauco de Barros Lucena" userId="234bb203-b863-465a-9e70-92939c3a0c20" providerId="ADAL" clId="{6B190C41-19BE-481C-9343-AFEB7D63FDF6}" dt="2026-03-06T13:50:08.243" v="6" actId="20577"/>
        <pc:sldMkLst>
          <pc:docMk/>
          <pc:sldMk cId="811275233" sldId="2147482275"/>
        </pc:sldMkLst>
        <pc:spChg chg="mod">
          <ac:chgData name="Glauco de Barros Lucena" userId="234bb203-b863-465a-9e70-92939c3a0c20" providerId="ADAL" clId="{6B190C41-19BE-481C-9343-AFEB7D63FDF6}" dt="2026-03-06T13:50:08.243" v="6" actId="20577"/>
          <ac:spMkLst>
            <pc:docMk/>
            <pc:sldMk cId="811275233" sldId="2147482275"/>
            <ac:spMk id="23" creationId="{43005C9A-67ED-B7FE-E061-D65D5FA2A6C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256535036257669E-2"/>
          <c:y val="1.5399412575657479E-2"/>
          <c:w val="0.94918373758551489"/>
          <c:h val="0.87695894229937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Planilha3!$E$2</c:f>
              <c:strCache>
                <c:ptCount val="1"/>
                <c:pt idx="0">
                  <c:v>PIB²</c:v>
                </c:pt>
              </c:strCache>
            </c:strRef>
          </c:tx>
          <c:spPr>
            <a:solidFill>
              <a:srgbClr val="21A493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Exo 2" panose="020B060402020202020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Planilha3!$A$17:$A$21</c:f>
              <c:numCache>
                <c:formatCode>mmm\-yy</c:formatCode>
                <c:ptCount val="5"/>
                <c:pt idx="0">
                  <c:v>45717</c:v>
                </c:pt>
                <c:pt idx="1">
                  <c:v>45809</c:v>
                </c:pt>
                <c:pt idx="2">
                  <c:v>45901</c:v>
                </c:pt>
                <c:pt idx="3">
                  <c:v>45992</c:v>
                </c:pt>
                <c:pt idx="4">
                  <c:v>46054</c:v>
                </c:pt>
              </c:numCache>
            </c:numRef>
          </c:cat>
          <c:val>
            <c:numRef>
              <c:f>Planilha3!$E$17:$E$21</c:f>
              <c:numCache>
                <c:formatCode>0.00%</c:formatCode>
                <c:ptCount val="5"/>
                <c:pt idx="0">
                  <c:v>3.5859360072587831E-2</c:v>
                </c:pt>
                <c:pt idx="1">
                  <c:v>3.3009455272901445E-2</c:v>
                </c:pt>
                <c:pt idx="2">
                  <c:v>2.7109355073329899E-2</c:v>
                </c:pt>
                <c:pt idx="3">
                  <c:v>2.2857464889439072E-2</c:v>
                </c:pt>
                <c:pt idx="4" formatCode="0.0%">
                  <c:v>1.7999999999999999E-2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2F-4325-914D-FC6D27395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754304"/>
        <c:axId val="179758144"/>
      </c:barChart>
      <c:lineChart>
        <c:grouping val="standard"/>
        <c:varyColors val="0"/>
        <c:ser>
          <c:idx val="1"/>
          <c:order val="1"/>
          <c:tx>
            <c:strRef>
              <c:f>Planilha3!$F$2</c:f>
              <c:strCache>
                <c:ptCount val="1"/>
                <c:pt idx="0">
                  <c:v>SELIC</c:v>
                </c:pt>
              </c:strCache>
            </c:strRef>
          </c:tx>
          <c:spPr>
            <a:ln w="158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52F-4325-914D-FC6D273950B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rgbClr val="C00000"/>
                    </a:solidFill>
                    <a:latin typeface="Exo 2" panose="020B060402020202020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Planilha3!$F$17:$F$21</c:f>
              <c:numCache>
                <c:formatCode>0%</c:formatCode>
                <c:ptCount val="5"/>
                <c:pt idx="0">
                  <c:v>0.14249999999999999</c:v>
                </c:pt>
                <c:pt idx="1">
                  <c:v>0.15</c:v>
                </c:pt>
                <c:pt idx="2">
                  <c:v>0.15</c:v>
                </c:pt>
                <c:pt idx="3">
                  <c:v>0.15</c:v>
                </c:pt>
                <c:pt idx="4">
                  <c:v>0.15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E52F-4325-914D-FC6D273950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34964959"/>
        <c:axId val="1434971679"/>
      </c:lineChart>
      <c:catAx>
        <c:axId val="17975430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Exo 2" panose="020B0604020202020204" charset="0"/>
                <a:ea typeface="+mn-ea"/>
                <a:cs typeface="+mn-cs"/>
              </a:defRPr>
            </a:pPr>
            <a:endParaRPr lang="pt-BR"/>
          </a:p>
        </c:txPr>
        <c:crossAx val="179758144"/>
        <c:crosses val="autoZero"/>
        <c:auto val="0"/>
        <c:lblAlgn val="ctr"/>
        <c:lblOffset val="100"/>
        <c:noMultiLvlLbl val="0"/>
      </c:catAx>
      <c:valAx>
        <c:axId val="179758144"/>
        <c:scaling>
          <c:orientation val="minMax"/>
          <c:max val="7.0000000000000007E-2"/>
          <c:min val="1.0000000000000002E-2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bg1"/>
                </a:solidFill>
                <a:latin typeface="Exo 2" panose="020B0604020202020204" charset="0"/>
                <a:ea typeface="+mn-ea"/>
                <a:cs typeface="+mn-cs"/>
              </a:defRPr>
            </a:pPr>
            <a:endParaRPr lang="pt-BR"/>
          </a:p>
        </c:txPr>
        <c:crossAx val="179754304"/>
        <c:crosses val="autoZero"/>
        <c:crossBetween val="between"/>
      </c:valAx>
      <c:valAx>
        <c:axId val="1434971679"/>
        <c:scaling>
          <c:orientation val="minMax"/>
          <c:max val="0.18000000000000002"/>
          <c:min val="9.0000000000000024E-2"/>
        </c:scaling>
        <c:delete val="0"/>
        <c:axPos val="r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" b="0" i="0" u="none" strike="noStrike" kern="1200" baseline="0">
                <a:solidFill>
                  <a:schemeClr val="bg1"/>
                </a:solidFill>
                <a:latin typeface="Exo 2" panose="020B0604020202020204" charset="0"/>
                <a:ea typeface="+mn-ea"/>
                <a:cs typeface="+mn-cs"/>
              </a:defRPr>
            </a:pPr>
            <a:endParaRPr lang="pt-BR"/>
          </a:p>
        </c:txPr>
        <c:crossAx val="1434964959"/>
        <c:crosses val="max"/>
        <c:crossBetween val="between"/>
      </c:valAx>
      <c:catAx>
        <c:axId val="1434964959"/>
        <c:scaling>
          <c:orientation val="minMax"/>
        </c:scaling>
        <c:delete val="1"/>
        <c:axPos val="b"/>
        <c:majorTickMark val="out"/>
        <c:minorTickMark val="none"/>
        <c:tickLblPos val="nextTo"/>
        <c:crossAx val="143497167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Exo 2" panose="020B0604020202020204" charset="0"/>
        </a:defRPr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Caminhões</c:v>
                </c:pt>
              </c:strCache>
            </c:strRef>
          </c:tx>
          <c:spPr>
            <a:ln w="63500" cap="rnd">
              <a:solidFill>
                <a:srgbClr val="106E2D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Fev 25</c:v>
                </c:pt>
                <c:pt idx="1">
                  <c:v>Jan 26</c:v>
                </c:pt>
                <c:pt idx="2">
                  <c:v>Fev 26</c:v>
                </c:pt>
              </c:strCache>
            </c:strRef>
          </c:cat>
          <c:val>
            <c:numRef>
              <c:f>Planilha1!$B$2:$B$4</c:f>
              <c:numCache>
                <c:formatCode>0.0</c:formatCode>
                <c:ptCount val="3"/>
                <c:pt idx="0">
                  <c:v>11.97</c:v>
                </c:pt>
                <c:pt idx="1">
                  <c:v>6.8109999999999999</c:v>
                </c:pt>
                <c:pt idx="2">
                  <c:v>7.7969999999999997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C0-40E3-9FEB-DE07226E8D4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Caminhões</c:v>
                </c:pt>
              </c:strCache>
            </c:strRef>
          </c:tx>
          <c:spPr>
            <a:ln w="63500" cap="rnd">
              <a:solidFill>
                <a:srgbClr val="106E2D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20.010999999999999</c:v>
                </c:pt>
                <c:pt idx="1">
                  <c:v>14.608000000000001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C0-40E3-9FEB-DE07226E8D4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3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Ônibus</c:v>
                </c:pt>
              </c:strCache>
            </c:strRef>
          </c:tx>
          <c:spPr>
            <a:ln w="63500" cap="rnd">
              <a:solidFill>
                <a:srgbClr val="13C7B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Fev 25</c:v>
                </c:pt>
                <c:pt idx="1">
                  <c:v>Jan 26</c:v>
                </c:pt>
                <c:pt idx="2">
                  <c:v>Fev 26</c:v>
                </c:pt>
              </c:strCache>
            </c:strRef>
          </c:cat>
          <c:val>
            <c:numRef>
              <c:f>Planilha1!$B$2:$B$4</c:f>
              <c:numCache>
                <c:formatCode>0.0</c:formatCode>
                <c:ptCount val="3"/>
                <c:pt idx="0">
                  <c:v>2.4849999999999999</c:v>
                </c:pt>
                <c:pt idx="1">
                  <c:v>1.82</c:v>
                </c:pt>
                <c:pt idx="2">
                  <c:v>2.7029999999999998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D2-4310-96D7-A94C001CE36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4"/>
          <c:min val="1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Ônibus</c:v>
                </c:pt>
              </c:strCache>
            </c:strRef>
          </c:tx>
          <c:spPr>
            <a:ln w="63500" cap="rnd">
              <a:solidFill>
                <a:srgbClr val="13C7B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4.2910000000000004</c:v>
                </c:pt>
                <c:pt idx="1">
                  <c:v>4.5229999999999997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F50-49C2-934A-5BDF6F132D8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10"/>
          <c:min val="2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349526733125927E-2"/>
          <c:y val="1.3544359811357419E-2"/>
          <c:w val="0.76380338902205414"/>
          <c:h val="0.85054688677965584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Plan1!$D$1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26</c:v>
                </c:pt>
                <c:pt idx="1">
                  <c:v>Fev 26</c:v>
                </c:pt>
              </c:strCache>
            </c:strRef>
          </c:cat>
          <c:val>
            <c:numRef>
              <c:f>Plan1!$D$2:$D$3</c:f>
              <c:numCache>
                <c:formatCode>General</c:formatCode>
                <c:ptCount val="2"/>
                <c:pt idx="0">
                  <c:v>57</c:v>
                </c:pt>
                <c:pt idx="1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0-4184-8A1F-617A664C9E7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66594928"/>
        <c:axId val="-2066586224"/>
      </c:bar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80"/>
          <c:min val="0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49152744486466E-2"/>
          <c:y val="0"/>
          <c:w val="0.76380338902205414"/>
          <c:h val="0.881658083346401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Nacionais+Exportação</c:v>
                </c:pt>
              </c:strCache>
            </c:strRef>
          </c:tx>
          <c:spPr>
            <a:solidFill>
              <a:srgbClr val="219E94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bg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26</c:v>
                </c:pt>
                <c:pt idx="1">
                  <c:v>Fev 26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152.84399999999999</c:v>
                </c:pt>
                <c:pt idx="1">
                  <c:v>172.292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01-4A7B-BBCA-F7222DCC036B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Importados</c:v>
                </c:pt>
              </c:strCache>
            </c:strRef>
          </c:tx>
          <c:spPr>
            <a:solidFill>
              <a:srgbClr val="2147A8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801-4A7B-BBCA-F7222DCC036B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chemeClr val="bg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26</c:v>
                </c:pt>
                <c:pt idx="1">
                  <c:v>Fev 26</c:v>
                </c:pt>
              </c:strCache>
            </c:strRef>
          </c:cat>
          <c:val>
            <c:numRef>
              <c:f>Plan1!$C$2:$C$3</c:f>
              <c:numCache>
                <c:formatCode>0.0</c:formatCode>
                <c:ptCount val="2"/>
                <c:pt idx="0">
                  <c:v>210.63399999999999</c:v>
                </c:pt>
                <c:pt idx="1">
                  <c:v>219.35499999999999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01-4A7B-BBCA-F7222DCC036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2066594928"/>
        <c:axId val="-2066586224"/>
      </c:barChart>
      <c:lineChart>
        <c:grouping val="standard"/>
        <c:varyColors val="0"/>
        <c:ser>
          <c:idx val="2"/>
          <c:order val="2"/>
          <c:tx>
            <c:strRef>
              <c:f>Plan1!$D$1</c:f>
              <c:strCache>
                <c:ptCount val="1"/>
                <c:pt idx="0">
                  <c:v>Total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600" b="0" i="0" u="none" strike="noStrike" kern="1200" baseline="0">
                      <a:solidFill>
                        <a:srgbClr val="1A3375"/>
                      </a:solidFill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99F-4B78-A35F-8E09D83064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26</c:v>
                </c:pt>
                <c:pt idx="1">
                  <c:v>Fev 26</c:v>
                </c:pt>
              </c:strCache>
            </c:strRef>
          </c:cat>
          <c:val>
            <c:numRef>
              <c:f>Plan1!$D$2:$D$3</c:f>
              <c:numCache>
                <c:formatCode>0.0</c:formatCode>
                <c:ptCount val="2"/>
                <c:pt idx="0">
                  <c:v>363.47799999999995</c:v>
                </c:pt>
                <c:pt idx="1">
                  <c:v>391.64699999999999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801-4A7B-BBCA-F7222DCC03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6594928"/>
        <c:axId val="-2066586224"/>
      </c:line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580"/>
          <c:min val="0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362325605304671E-2"/>
          <c:y val="3.9160238324494563E-2"/>
          <c:w val="0.94563767439469537"/>
          <c:h val="0.87406010621179719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Total Autoveículos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2114327491735791E-2"/>
                  <c:y val="6.43319212428121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5B-4CD9-8DBB-E4550C17177A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5B-4CD9-8DBB-E4550C17177A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5B-4CD9-8DBB-E4550C17177A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15B-4CD9-8DBB-E4550C17177A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15B-4CD9-8DBB-E4550C17177A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15B-4CD9-8DBB-E4550C17177A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15B-4CD9-8DBB-E4550C17177A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15B-4CD9-8DBB-E4550C17177A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15B-4CD9-8DBB-E4550C17177A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15B-4CD9-8DBB-E4550C17177A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15B-4CD9-8DBB-E4550C17177A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15B-4CD9-8DBB-E4550C1717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2147A8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Planilha1!$A$2:$A$13</c:f>
              <c:strCache>
                <c:ptCount val="12"/>
                <c:pt idx="0">
                  <c:v>Mar 25</c:v>
                </c:pt>
                <c:pt idx="1">
                  <c:v>Abr 25</c:v>
                </c:pt>
                <c:pt idx="2">
                  <c:v>Mai 25</c:v>
                </c:pt>
                <c:pt idx="3">
                  <c:v>Jun 25</c:v>
                </c:pt>
                <c:pt idx="4">
                  <c:v>Jul 25</c:v>
                </c:pt>
                <c:pt idx="5">
                  <c:v>Ago 25</c:v>
                </c:pt>
                <c:pt idx="6">
                  <c:v>Set 25</c:v>
                </c:pt>
                <c:pt idx="7">
                  <c:v>Out 25</c:v>
                </c:pt>
                <c:pt idx="8">
                  <c:v>Nov 25</c:v>
                </c:pt>
                <c:pt idx="9">
                  <c:v>Dez 25</c:v>
                </c:pt>
                <c:pt idx="10">
                  <c:v>Jan 26</c:v>
                </c:pt>
                <c:pt idx="11">
                  <c:v>Fev 26</c:v>
                </c:pt>
              </c:strCache>
            </c:strRef>
          </c:cat>
          <c:val>
            <c:numRef>
              <c:f>Planilha1!$B$2:$B$13</c:f>
              <c:numCache>
                <c:formatCode>0.0</c:formatCode>
                <c:ptCount val="12"/>
                <c:pt idx="0">
                  <c:v>109.545</c:v>
                </c:pt>
                <c:pt idx="1">
                  <c:v>109.524</c:v>
                </c:pt>
                <c:pt idx="2">
                  <c:v>109.405</c:v>
                </c:pt>
                <c:pt idx="3">
                  <c:v>108.756</c:v>
                </c:pt>
                <c:pt idx="4">
                  <c:v>109.355</c:v>
                </c:pt>
                <c:pt idx="5">
                  <c:v>110.081</c:v>
                </c:pt>
                <c:pt idx="6">
                  <c:v>111.39700000000001</c:v>
                </c:pt>
                <c:pt idx="7">
                  <c:v>110.949</c:v>
                </c:pt>
                <c:pt idx="8">
                  <c:v>110.736</c:v>
                </c:pt>
                <c:pt idx="9">
                  <c:v>109.444</c:v>
                </c:pt>
                <c:pt idx="10">
                  <c:v>110.43899999999999</c:v>
                </c:pt>
                <c:pt idx="11">
                  <c:v>110.846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915B-4CD9-8DBB-E4550C1717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07088208"/>
        <c:axId val="1707083408"/>
      </c:lineChart>
      <c:catAx>
        <c:axId val="17070882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707083408"/>
        <c:crosses val="autoZero"/>
        <c:auto val="1"/>
        <c:lblAlgn val="ctr"/>
        <c:lblOffset val="100"/>
        <c:noMultiLvlLbl val="0"/>
      </c:catAx>
      <c:valAx>
        <c:axId val="1707083408"/>
        <c:scaling>
          <c:orientation val="minMax"/>
          <c:max val="115"/>
          <c:min val="105"/>
        </c:scaling>
        <c:delete val="1"/>
        <c:axPos val="l"/>
        <c:numFmt formatCode="0.0" sourceLinked="1"/>
        <c:majorTickMark val="out"/>
        <c:minorTickMark val="none"/>
        <c:tickLblPos val="nextTo"/>
        <c:crossAx val="17070882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49152744486466E-2"/>
          <c:y val="0"/>
          <c:w val="0.76380338902205414"/>
          <c:h val="0.866187301646465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Pesados</c:v>
                </c:pt>
              </c:strCache>
            </c:strRef>
          </c:tx>
          <c:spPr>
            <a:solidFill>
              <a:srgbClr val="219E9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70500264220885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numCol="1" anchor="ctr" anchorCtr="0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B420-40C6-B6BB-A08A8EE8E27D}"/>
                </c:ext>
              </c:extLst>
            </c:dLbl>
            <c:dLbl>
              <c:idx val="1"/>
              <c:layout>
                <c:manualLayout>
                  <c:x val="0"/>
                  <c:y val="-2.82593104045314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20-40C6-B6BB-A08A8EE8E2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22.111999999999998</c:v>
                </c:pt>
                <c:pt idx="1">
                  <c:v>15.595000000000001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20-40C6-B6BB-A08A8EE8E27D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Leves</c:v>
                </c:pt>
              </c:strCache>
            </c:strRef>
          </c:tx>
          <c:spPr>
            <a:solidFill>
              <a:srgbClr val="2147A8"/>
            </a:solidFill>
            <a:ln>
              <a:solidFill>
                <a:srgbClr val="2147A8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420-40C6-B6BB-A08A8EE8E27D}"/>
              </c:ext>
            </c:extLst>
          </c:dPt>
          <c:dLbls>
            <c:dLbl>
              <c:idx val="0"/>
              <c:layout>
                <c:manualLayout>
                  <c:x val="7.0430997033024715E-3"/>
                  <c:y val="-2.2129148148025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20-40C6-B6BB-A08A8EE8E27D}"/>
                </c:ext>
              </c:extLst>
            </c:dLbl>
            <c:dLbl>
              <c:idx val="1"/>
              <c:layout>
                <c:manualLayout>
                  <c:x val="0"/>
                  <c:y val="-2.212914814802715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20-40C6-B6BB-A08A8EE8E2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Plan1!$C$2:$C$3</c:f>
              <c:numCache>
                <c:formatCode>0.0</c:formatCode>
                <c:ptCount val="2"/>
                <c:pt idx="0">
                  <c:v>334.096</c:v>
                </c:pt>
                <c:pt idx="1">
                  <c:v>340.10399999999998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20-40C6-B6BB-A08A8EE8E27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-2066594928"/>
        <c:axId val="-2066586224"/>
      </c:barChart>
      <c:lineChart>
        <c:grouping val="standard"/>
        <c:varyColors val="0"/>
        <c:ser>
          <c:idx val="2"/>
          <c:order val="2"/>
          <c:tx>
            <c:strRef>
              <c:f>Plan1!$D$1</c:f>
              <c:strCache>
                <c:ptCount val="1"/>
                <c:pt idx="0">
                  <c:v>Total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B420-40C6-B6BB-A08A8EE8E27D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8-B420-40C6-B6BB-A08A8EE8E2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2147A8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Plan1!$D$2:$D$3</c:f>
              <c:numCache>
                <c:formatCode>0.0</c:formatCode>
                <c:ptCount val="2"/>
                <c:pt idx="0">
                  <c:v>356.20800000000003</c:v>
                </c:pt>
                <c:pt idx="1">
                  <c:v>355.69900000000001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420-40C6-B6BB-A08A8EE8E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6594928"/>
        <c:axId val="-2066586224"/>
      </c:line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1A337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480"/>
          <c:min val="0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Poppins" panose="00000500000000000000" pitchFamily="2" charset="0"/>
          <a:cs typeface="Poppins" panose="00000500000000000000" pitchFamily="2" charset="0"/>
        </a:defRPr>
      </a:pPr>
      <a:endParaRPr lang="pt-BR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Automóveis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A0A-43EB-B441-70D2C7DE3450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0A-43EB-B441-70D2C7DE345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Fev 25</c:v>
                </c:pt>
                <c:pt idx="1">
                  <c:v>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162.90899999999999</c:v>
                </c:pt>
                <c:pt idx="1">
                  <c:v>177.19499999999999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A0A-43EB-B441-70D2C7DE345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250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4262067062278E-2"/>
          <c:y val="3.5602167206839778E-2"/>
          <c:w val="0.94271475865875443"/>
          <c:h val="0.74959862461098925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Veículos pesados</c:v>
                </c:pt>
              </c:strCache>
            </c:strRef>
          </c:tx>
          <c:spPr>
            <a:ln w="63500" cap="rnd">
              <a:solidFill>
                <a:srgbClr val="219E9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82C-4593-A1FE-299C779B1C7D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82C-4593-A1FE-299C779B1C7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26</c:v>
                </c:pt>
                <c:pt idx="1">
                  <c:v>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7.6269999999999998</c:v>
                </c:pt>
                <c:pt idx="1">
                  <c:v>7.968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2C-4593-A1FE-299C779B1C7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12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914045919970249E-2"/>
          <c:y val="1.3888888888888888E-2"/>
          <c:w val="0.96417190816005949"/>
          <c:h val="0.96433690580344122"/>
        </c:manualLayout>
      </c:layout>
      <c:lineChart>
        <c:grouping val="standard"/>
        <c:varyColors val="0"/>
        <c:ser>
          <c:idx val="1"/>
          <c:order val="0"/>
          <c:tx>
            <c:strRef>
              <c:f>Planilha3!$C$2</c:f>
              <c:strCache>
                <c:ptCount val="1"/>
                <c:pt idx="0">
                  <c:v>Leves</c:v>
                </c:pt>
              </c:strCache>
            </c:strRef>
          </c:tx>
          <c:spPr>
            <a:ln w="15875" cap="rnd">
              <a:solidFill>
                <a:srgbClr val="0070C0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ED-4E40-B0EE-7F05027C24C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70C0"/>
                    </a:solidFill>
                    <a:latin typeface="Exo 2" panose="020B060402020202020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Planilha3!$A$17:$A$21</c:f>
              <c:numCache>
                <c:formatCode>mmm\-yy</c:formatCode>
                <c:ptCount val="5"/>
                <c:pt idx="0">
                  <c:v>45717</c:v>
                </c:pt>
                <c:pt idx="1">
                  <c:v>45809</c:v>
                </c:pt>
                <c:pt idx="2">
                  <c:v>45901</c:v>
                </c:pt>
                <c:pt idx="3">
                  <c:v>45992</c:v>
                </c:pt>
                <c:pt idx="4">
                  <c:v>46054</c:v>
                </c:pt>
              </c:numCache>
            </c:numRef>
          </c:cat>
          <c:val>
            <c:numRef>
              <c:f>Planilha3!$C$17:$C$21</c:f>
              <c:numCache>
                <c:formatCode>0.0%</c:formatCode>
                <c:ptCount val="5"/>
                <c:pt idx="0">
                  <c:v>7.1239369571146405E-2</c:v>
                </c:pt>
                <c:pt idx="1">
                  <c:v>5.0412390828175724E-2</c:v>
                </c:pt>
                <c:pt idx="2">
                  <c:v>3.2548838095912025E-2</c:v>
                </c:pt>
                <c:pt idx="3">
                  <c:v>2.5995603681715496E-2</c:v>
                </c:pt>
                <c:pt idx="4" formatCode="0%">
                  <c:v>1.798285522724008E-2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AED-4E40-B0EE-7F05027C24C6}"/>
            </c:ext>
          </c:extLst>
        </c:ser>
        <c:ser>
          <c:idx val="2"/>
          <c:order val="1"/>
          <c:tx>
            <c:strRef>
              <c:f>Planilha3!$D$2</c:f>
              <c:strCache>
                <c:ptCount val="1"/>
                <c:pt idx="0">
                  <c:v>Pesados</c:v>
                </c:pt>
              </c:strCache>
            </c:strRef>
          </c:tx>
          <c:spPr>
            <a:ln w="15875" cap="rnd">
              <a:solidFill>
                <a:srgbClr val="21A493"/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ED-4E40-B0EE-7F05027C24C6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219E94"/>
                    </a:solidFill>
                    <a:latin typeface="Exo 2" panose="020B0604020202020204" charset="0"/>
                    <a:ea typeface="+mn-ea"/>
                    <a:cs typeface="+mn-cs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Planilha3!$A$17:$A$21</c:f>
              <c:numCache>
                <c:formatCode>mmm\-yy</c:formatCode>
                <c:ptCount val="5"/>
                <c:pt idx="0">
                  <c:v>45717</c:v>
                </c:pt>
                <c:pt idx="1">
                  <c:v>45809</c:v>
                </c:pt>
                <c:pt idx="2">
                  <c:v>45901</c:v>
                </c:pt>
                <c:pt idx="3">
                  <c:v>45992</c:v>
                </c:pt>
                <c:pt idx="4">
                  <c:v>46054</c:v>
                </c:pt>
              </c:numCache>
            </c:numRef>
          </c:cat>
          <c:val>
            <c:numRef>
              <c:f>Planilha3!$D$17:$D$21</c:f>
              <c:numCache>
                <c:formatCode>0.0%</c:formatCode>
                <c:ptCount val="5"/>
                <c:pt idx="0">
                  <c:v>8.8088153549357395E-2</c:v>
                </c:pt>
                <c:pt idx="1">
                  <c:v>1.1489173663278729E-2</c:v>
                </c:pt>
                <c:pt idx="2">
                  <c:v>-4.7904695951636711E-2</c:v>
                </c:pt>
                <c:pt idx="3">
                  <c:v>-6.7416264046468721E-2</c:v>
                </c:pt>
                <c:pt idx="4" formatCode="0%">
                  <c:v>-0.29472684515195369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AED-4E40-B0EE-7F05027C24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55100831"/>
        <c:axId val="1555101791"/>
      </c:lineChart>
      <c:catAx>
        <c:axId val="1555100831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1555101791"/>
        <c:crosses val="autoZero"/>
        <c:auto val="0"/>
        <c:lblAlgn val="ctr"/>
        <c:lblOffset val="100"/>
        <c:noMultiLvlLbl val="0"/>
      </c:catAx>
      <c:valAx>
        <c:axId val="1555101791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5551008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Exo 2" panose="020B0604020202020204" charset="0"/>
        </a:defRPr>
      </a:pPr>
      <a:endParaRPr lang="pt-B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744832677165352E-2"/>
          <c:y val="5.8407578716406207E-2"/>
          <c:w val="0.92006766732283463"/>
          <c:h val="0.77260635046513881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20252</c:v>
                </c:pt>
              </c:strCache>
            </c:strRef>
          </c:tx>
          <c:spPr>
            <a:ln w="635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47D-499A-B928-CAB259B83F27}"/>
                </c:ext>
              </c:extLst>
            </c:dLbl>
            <c:dLbl>
              <c:idx val="1"/>
              <c:layout>
                <c:manualLayout>
                  <c:x val="-2.7005345929009716E-2"/>
                  <c:y val="6.2520516983559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3E-4568-B639-CFE9585DB01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3E-4568-B639-CFE9585DB01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3E-4568-B639-CFE9585DB01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3E-4568-B639-CFE9585DB01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3E-4568-B639-CFE9585DB01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47D-499A-B928-CAB259B83F2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3E-4568-B639-CFE9585DB01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F3E-4568-B639-CFE9585DB01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3E-4568-B639-CFE9585DB01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7D-499A-B928-CAB259B83F27}"/>
                </c:ext>
              </c:extLst>
            </c:dLbl>
            <c:dLbl>
              <c:idx val="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F3E-4568-B639-CFE9585DB0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800" b="0" i="0" u="none" strike="noStrike" kern="1200" baseline="0">
                    <a:solidFill>
                      <a:srgbClr val="002060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Planilha1!$B$2:$B$13</c:f>
              <c:numCache>
                <c:formatCode>0.0</c:formatCode>
                <c:ptCount val="12"/>
                <c:pt idx="0">
                  <c:v>7.7839999999999998</c:v>
                </c:pt>
                <c:pt idx="1">
                  <c:v>9.2479999999999993</c:v>
                </c:pt>
                <c:pt idx="2">
                  <c:v>10.291368421052631</c:v>
                </c:pt>
                <c:pt idx="3">
                  <c:v>10.4352</c:v>
                </c:pt>
                <c:pt idx="4">
                  <c:v>10.748047619047618</c:v>
                </c:pt>
                <c:pt idx="5">
                  <c:v>10.646600000000001</c:v>
                </c:pt>
                <c:pt idx="6">
                  <c:v>10.575565217391304</c:v>
                </c:pt>
                <c:pt idx="7">
                  <c:v>10.732380952380952</c:v>
                </c:pt>
                <c:pt idx="8">
                  <c:v>11.05590909090909</c:v>
                </c:pt>
                <c:pt idx="9">
                  <c:v>11.335521739130433</c:v>
                </c:pt>
                <c:pt idx="10">
                  <c:v>12.555999999999999</c:v>
                </c:pt>
                <c:pt idx="11">
                  <c:v>13.305523809523809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C-5F3E-4568-B639-CFE9585DB010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2026</c:v>
                </c:pt>
              </c:strCache>
            </c:strRef>
          </c:tx>
          <c:spPr>
            <a:ln w="6350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5121186023622049E-2"/>
                  <c:y val="-6.91914526298332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F3E-4568-B639-CFE9585DB01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5D-4777-949F-FC9FC65A0EB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F3E-4568-B639-CFE9585DB01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5D-4777-949F-FC9FC65A0EB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800" b="0" i="0" u="none" strike="noStrike" kern="1200" baseline="0">
                    <a:solidFill>
                      <a:srgbClr val="00B0F0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Planilha1!$A$2:$A$13</c:f>
              <c:strCache>
                <c:ptCount val="12"/>
                <c:pt idx="0">
                  <c:v>Jan</c:v>
                </c:pt>
                <c:pt idx="1">
                  <c:v>Fev</c:v>
                </c:pt>
                <c:pt idx="2">
                  <c:v>Mar</c:v>
                </c:pt>
                <c:pt idx="3">
                  <c:v>Abr</c:v>
                </c:pt>
                <c:pt idx="4">
                  <c:v>Mai</c:v>
                </c:pt>
                <c:pt idx="5">
                  <c:v>Jun</c:v>
                </c:pt>
                <c:pt idx="6">
                  <c:v>Jul</c:v>
                </c:pt>
                <c:pt idx="7">
                  <c:v>Ago</c:v>
                </c:pt>
                <c:pt idx="8">
                  <c:v>Set</c:v>
                </c:pt>
                <c:pt idx="9">
                  <c:v>Out</c:v>
                </c:pt>
                <c:pt idx="10">
                  <c:v>Nov</c:v>
                </c:pt>
                <c:pt idx="11">
                  <c:v>Dez</c:v>
                </c:pt>
              </c:strCache>
            </c:strRef>
          </c:cat>
          <c:val>
            <c:numRef>
              <c:f>Planilha1!$C$2:$C$13</c:f>
              <c:numCache>
                <c:formatCode>0.0</c:formatCode>
                <c:ptCount val="12"/>
                <c:pt idx="0">
                  <c:v>8.1210000000000004</c:v>
                </c:pt>
                <c:pt idx="1">
                  <c:v>10.287000000000001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0-5F3E-4568-B639-CFE9585DB01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164613648"/>
        <c:axId val="1164624688"/>
      </c:lineChart>
      <c:catAx>
        <c:axId val="116461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164624688"/>
        <c:crosses val="autoZero"/>
        <c:auto val="1"/>
        <c:lblAlgn val="ctr"/>
        <c:lblOffset val="100"/>
        <c:noMultiLvlLbl val="0"/>
      </c:catAx>
      <c:valAx>
        <c:axId val="1164624688"/>
        <c:scaling>
          <c:orientation val="minMax"/>
          <c:min val="6"/>
        </c:scaling>
        <c:delete val="1"/>
        <c:axPos val="l"/>
        <c:numFmt formatCode="0.0" sourceLinked="1"/>
        <c:majorTickMark val="out"/>
        <c:minorTickMark val="none"/>
        <c:tickLblPos val="nextTo"/>
        <c:crossAx val="1164613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/>
      </a:pPr>
      <a:endParaRPr lang="pt-B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Automóveis</c:v>
                </c:pt>
              </c:strCache>
            </c:strRef>
          </c:tx>
          <c:spPr>
            <a:ln w="63500" cap="rnd">
              <a:solidFill>
                <a:srgbClr val="2E6BF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Fev 25</c:v>
                </c:pt>
                <c:pt idx="1">
                  <c:v>Jan 26</c:v>
                </c:pt>
                <c:pt idx="2">
                  <c:v>Fev 26</c:v>
                </c:pt>
              </c:strCache>
            </c:strRef>
          </c:cat>
          <c:val>
            <c:numRef>
              <c:f>Planilha1!$B$2:$B$4</c:f>
              <c:numCache>
                <c:formatCode>0.0</c:formatCode>
                <c:ptCount val="3"/>
                <c:pt idx="0">
                  <c:v>134.828</c:v>
                </c:pt>
                <c:pt idx="1">
                  <c:v>125.164</c:v>
                </c:pt>
                <c:pt idx="2">
                  <c:v>140.58600000000001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B6-4065-98DC-05C0600BCF5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22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Comerciais Leves</c:v>
                </c:pt>
              </c:strCache>
            </c:strRef>
          </c:tx>
          <c:spPr>
            <a:ln w="63500" cap="rnd">
              <a:solidFill>
                <a:srgbClr val="46B1E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Fev 25</c:v>
                </c:pt>
                <c:pt idx="1">
                  <c:v>Jan 26</c:v>
                </c:pt>
                <c:pt idx="2">
                  <c:v>Fev 26</c:v>
                </c:pt>
              </c:strCache>
            </c:strRef>
          </c:cat>
          <c:val>
            <c:numRef>
              <c:f>Planilha1!$B$2:$B$4</c:f>
              <c:numCache>
                <c:formatCode>0.0</c:formatCode>
                <c:ptCount val="3"/>
                <c:pt idx="0">
                  <c:v>39.213999999999999</c:v>
                </c:pt>
                <c:pt idx="1">
                  <c:v>37.744999999999997</c:v>
                </c:pt>
                <c:pt idx="2">
                  <c:v>36.609000000000002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C8-4498-8053-AA8DF29966A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70"/>
          <c:min val="25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Comerciais Leves</c:v>
                </c:pt>
              </c:strCache>
            </c:strRef>
          </c:tx>
          <c:spPr>
            <a:ln w="63500" cap="rnd">
              <a:solidFill>
                <a:srgbClr val="46B1E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75.861000000000004</c:v>
                </c:pt>
                <c:pt idx="1">
                  <c:v>74.353999999999999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A1-44AC-8AB6-B2D06C0B2EE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150"/>
          <c:min val="4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Automóveis</c:v>
                </c:pt>
              </c:strCache>
            </c:strRef>
          </c:tx>
          <c:spPr>
            <a:ln w="63500" cap="rnd">
              <a:solidFill>
                <a:srgbClr val="2E6BF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997132867519992E-2"/>
                  <c:y val="-8.8904898962331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0B9-444D-97DB-4151A398342F}"/>
                </c:ext>
              </c:extLst>
            </c:dLbl>
            <c:dLbl>
              <c:idx val="1"/>
              <c:layout>
                <c:manualLayout>
                  <c:x val="-8.1800823275440526E-2"/>
                  <c:y val="-8.1020360514994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0B9-444D-97DB-4151A39834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258.23500000000001</c:v>
                </c:pt>
                <c:pt idx="1">
                  <c:v>265.75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0B9-444D-97DB-4151A398342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55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771539529001314E-3"/>
          <c:y val="7.3433178773643235E-2"/>
          <c:w val="0.97181156350306375"/>
          <c:h val="0.80725948786531299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Planilha1!$E$1</c:f>
              <c:strCache>
                <c:ptCount val="1"/>
                <c:pt idx="0">
                  <c:v>Participação dos eletrificados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45189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Planilha1!$A$2:$A$14</c:f>
              <c:strCache>
                <c:ptCount val="13"/>
                <c:pt idx="0">
                  <c:v>Fev 25</c:v>
                </c:pt>
                <c:pt idx="1">
                  <c:v>Mar 25</c:v>
                </c:pt>
                <c:pt idx="2">
                  <c:v>Abr 25</c:v>
                </c:pt>
                <c:pt idx="3">
                  <c:v>Mai 25</c:v>
                </c:pt>
                <c:pt idx="4">
                  <c:v>Jun 25</c:v>
                </c:pt>
                <c:pt idx="5">
                  <c:v>Jul 25</c:v>
                </c:pt>
                <c:pt idx="6">
                  <c:v>Ago 25</c:v>
                </c:pt>
                <c:pt idx="7">
                  <c:v>Set 25</c:v>
                </c:pt>
                <c:pt idx="8">
                  <c:v>Out 25</c:v>
                </c:pt>
                <c:pt idx="9">
                  <c:v>Nov 25</c:v>
                </c:pt>
                <c:pt idx="10">
                  <c:v>Dez 25</c:v>
                </c:pt>
                <c:pt idx="11">
                  <c:v>Jan 26</c:v>
                </c:pt>
                <c:pt idx="12">
                  <c:v>Fev 26</c:v>
                </c:pt>
              </c:strCache>
            </c:strRef>
          </c:cat>
          <c:val>
            <c:numRef>
              <c:f>Planilha1!$E$2:$E$14</c:f>
              <c:numCache>
                <c:formatCode>0.0%</c:formatCode>
                <c:ptCount val="13"/>
                <c:pt idx="0">
                  <c:v>9.3396996127371554E-2</c:v>
                </c:pt>
                <c:pt idx="1">
                  <c:v>9.7162785904507762E-2</c:v>
                </c:pt>
                <c:pt idx="2">
                  <c:v>0.1006238587948874</c:v>
                </c:pt>
                <c:pt idx="3">
                  <c:v>0.10388642198500599</c:v>
                </c:pt>
                <c:pt idx="4">
                  <c:v>0.10551115764933666</c:v>
                </c:pt>
                <c:pt idx="5">
                  <c:v>0.10918242380551188</c:v>
                </c:pt>
                <c:pt idx="6">
                  <c:v>0.11789331532748143</c:v>
                </c:pt>
                <c:pt idx="7">
                  <c:v>0.11727629720190601</c:v>
                </c:pt>
                <c:pt idx="8">
                  <c:v>0.11198716553397667</c:v>
                </c:pt>
                <c:pt idx="9">
                  <c:v>0.11498164391391326</c:v>
                </c:pt>
                <c:pt idx="10">
                  <c:v>0.14864885073801015</c:v>
                </c:pt>
                <c:pt idx="11">
                  <c:v>0.16852966993843188</c:v>
                </c:pt>
                <c:pt idx="12">
                  <c:v>0.15869522277716641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B7-432E-8F50-4535E2C105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71405039"/>
        <c:axId val="1771414159"/>
      </c:barChart>
      <c:lineChart>
        <c:grouping val="standard"/>
        <c:varyColors val="0"/>
        <c:ser>
          <c:idx val="2"/>
          <c:order val="0"/>
          <c:tx>
            <c:strRef>
              <c:f>Planilha1!$B$1</c:f>
              <c:strCache>
                <c:ptCount val="1"/>
                <c:pt idx="0">
                  <c:v>Elétricos</c:v>
                </c:pt>
              </c:strCache>
            </c:strRef>
          </c:tx>
          <c:spPr>
            <a:ln w="38100" cap="rnd">
              <a:solidFill>
                <a:srgbClr val="2E6BF5"/>
              </a:solidFill>
              <a:round/>
            </a:ln>
            <a:effectLst>
              <a:softEdge rad="0"/>
            </a:effectLst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B7-432E-8F50-4535E2C1055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B7-432E-8F50-4535E2C1055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B7-432E-8F50-4535E2C1055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B7-432E-8F50-4535E2C1055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B7-432E-8F50-4535E2C1055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B7-432E-8F50-4535E2C1055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B7-432E-8F50-4535E2C1055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B7-432E-8F50-4535E2C1055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B7-432E-8F50-4535E2C1055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B7-432E-8F50-4535E2C1055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B7-432E-8F50-4535E2C1055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06-4322-9D76-1E8F78EA90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E6BF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Planilha1!$A$2:$A$14</c:f>
              <c:strCache>
                <c:ptCount val="13"/>
                <c:pt idx="0">
                  <c:v>Fev 25</c:v>
                </c:pt>
                <c:pt idx="1">
                  <c:v>Mar 25</c:v>
                </c:pt>
                <c:pt idx="2">
                  <c:v>Abr 25</c:v>
                </c:pt>
                <c:pt idx="3">
                  <c:v>Mai 25</c:v>
                </c:pt>
                <c:pt idx="4">
                  <c:v>Jun 25</c:v>
                </c:pt>
                <c:pt idx="5">
                  <c:v>Jul 25</c:v>
                </c:pt>
                <c:pt idx="6">
                  <c:v>Ago 25</c:v>
                </c:pt>
                <c:pt idx="7">
                  <c:v>Set 25</c:v>
                </c:pt>
                <c:pt idx="8">
                  <c:v>Out 25</c:v>
                </c:pt>
                <c:pt idx="9">
                  <c:v>Nov 25</c:v>
                </c:pt>
                <c:pt idx="10">
                  <c:v>Dez 25</c:v>
                </c:pt>
                <c:pt idx="11">
                  <c:v>Jan 26</c:v>
                </c:pt>
                <c:pt idx="12">
                  <c:v>Fev 26</c:v>
                </c:pt>
              </c:strCache>
            </c:strRef>
          </c:cat>
          <c:val>
            <c:numRef>
              <c:f>Planilha1!$B$2:$B$14</c:f>
              <c:numCache>
                <c:formatCode>0.0</c:formatCode>
                <c:ptCount val="13"/>
                <c:pt idx="0">
                  <c:v>4.51</c:v>
                </c:pt>
                <c:pt idx="1">
                  <c:v>4.8070000000000004</c:v>
                </c:pt>
                <c:pt idx="2">
                  <c:v>4.7169999999999996</c:v>
                </c:pt>
                <c:pt idx="3">
                  <c:v>6.992</c:v>
                </c:pt>
                <c:pt idx="4">
                  <c:v>5.9459999999999997</c:v>
                </c:pt>
                <c:pt idx="5">
                  <c:v>7.008</c:v>
                </c:pt>
                <c:pt idx="6">
                  <c:v>7.6470000000000002</c:v>
                </c:pt>
                <c:pt idx="7">
                  <c:v>8.1969999999999992</c:v>
                </c:pt>
                <c:pt idx="8">
                  <c:v>8.0169999999999995</c:v>
                </c:pt>
                <c:pt idx="9">
                  <c:v>7.3</c:v>
                </c:pt>
                <c:pt idx="10">
                  <c:v>11.568</c:v>
                </c:pt>
                <c:pt idx="11" formatCode="#,##0.0">
                  <c:v>8.2840000000000007</c:v>
                </c:pt>
                <c:pt idx="12" formatCode="#,##0.0">
                  <c:v>8.7070000000000007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D-57B7-432E-8F50-4535E2C10550}"/>
            </c:ext>
          </c:extLst>
        </c:ser>
        <c:ser>
          <c:idx val="0"/>
          <c:order val="1"/>
          <c:tx>
            <c:strRef>
              <c:f>Planilha1!$C$1</c:f>
              <c:strCache>
                <c:ptCount val="1"/>
                <c:pt idx="0">
                  <c:v>Híbridos</c:v>
                </c:pt>
              </c:strCache>
            </c:strRef>
          </c:tx>
          <c:spPr>
            <a:ln w="38100" cap="rnd">
              <a:solidFill>
                <a:srgbClr val="11B5F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B7-432E-8F50-4535E2C1055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B7-432E-8F50-4535E2C1055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B7-432E-8F50-4535E2C1055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B7-432E-8F50-4535E2C1055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B7-432E-8F50-4535E2C1055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B7-432E-8F50-4535E2C1055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B7-432E-8F50-4535E2C1055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7B7-432E-8F50-4535E2C1055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7B7-432E-8F50-4535E2C1055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7B7-432E-8F50-4535E2C1055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7B7-432E-8F50-4535E2C10550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006-4322-9D76-1E8F78EA90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11B5F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Planilha1!$A$2:$A$14</c:f>
              <c:strCache>
                <c:ptCount val="13"/>
                <c:pt idx="0">
                  <c:v>Fev 25</c:v>
                </c:pt>
                <c:pt idx="1">
                  <c:v>Mar 25</c:v>
                </c:pt>
                <c:pt idx="2">
                  <c:v>Abr 25</c:v>
                </c:pt>
                <c:pt idx="3">
                  <c:v>Mai 25</c:v>
                </c:pt>
                <c:pt idx="4">
                  <c:v>Jun 25</c:v>
                </c:pt>
                <c:pt idx="5">
                  <c:v>Jul 25</c:v>
                </c:pt>
                <c:pt idx="6">
                  <c:v>Ago 25</c:v>
                </c:pt>
                <c:pt idx="7">
                  <c:v>Set 25</c:v>
                </c:pt>
                <c:pt idx="8">
                  <c:v>Out 25</c:v>
                </c:pt>
                <c:pt idx="9">
                  <c:v>Nov 25</c:v>
                </c:pt>
                <c:pt idx="10">
                  <c:v>Dez 25</c:v>
                </c:pt>
                <c:pt idx="11">
                  <c:v>Jan 26</c:v>
                </c:pt>
                <c:pt idx="12">
                  <c:v>Fev 26</c:v>
                </c:pt>
              </c:strCache>
            </c:strRef>
          </c:cat>
          <c:val>
            <c:numRef>
              <c:f>Planilha1!$C$2:$C$14</c:f>
              <c:numCache>
                <c:formatCode>0.0</c:formatCode>
                <c:ptCount val="13"/>
                <c:pt idx="0">
                  <c:v>6.0049999999999999</c:v>
                </c:pt>
                <c:pt idx="1">
                  <c:v>6.3250000000000002</c:v>
                </c:pt>
                <c:pt idx="2">
                  <c:v>7.4630000000000001</c:v>
                </c:pt>
                <c:pt idx="3">
                  <c:v>8.1039999999999992</c:v>
                </c:pt>
                <c:pt idx="4">
                  <c:v>8.4499999999999993</c:v>
                </c:pt>
                <c:pt idx="5">
                  <c:v>10.074999999999999</c:v>
                </c:pt>
                <c:pt idx="6">
                  <c:v>10.243</c:v>
                </c:pt>
                <c:pt idx="7">
                  <c:v>11.545999999999999</c:v>
                </c:pt>
                <c:pt idx="8">
                  <c:v>10.794</c:v>
                </c:pt>
                <c:pt idx="9">
                  <c:v>9.6920000000000002</c:v>
                </c:pt>
                <c:pt idx="10">
                  <c:v>14.858000000000001</c:v>
                </c:pt>
                <c:pt idx="11" formatCode="#,##0.0">
                  <c:v>10.882</c:v>
                </c:pt>
                <c:pt idx="12" formatCode="#,##0.0">
                  <c:v>11.278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B-57B7-432E-8F50-4535E2C10550}"/>
            </c:ext>
          </c:extLst>
        </c:ser>
        <c:ser>
          <c:idx val="1"/>
          <c:order val="2"/>
          <c:tx>
            <c:strRef>
              <c:f>Planilha1!$D$1</c:f>
              <c:strCache>
                <c:ptCount val="1"/>
                <c:pt idx="0">
                  <c:v>Híbridos plug-in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57B7-432E-8F50-4535E2C1055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57B7-432E-8F50-4535E2C10550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57B7-432E-8F50-4535E2C10550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57B7-432E-8F50-4535E2C10550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57B7-432E-8F50-4535E2C10550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57B7-432E-8F50-4535E2C10550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57B7-432E-8F50-4535E2C10550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57B7-432E-8F50-4535E2C10550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57B7-432E-8F50-4535E2C10550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57B7-432E-8F50-4535E2C10550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51-4794-BD94-7C4D37D03CFA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06-4322-9D76-1E8F78EA90A7}"/>
                </c:ext>
              </c:extLst>
            </c:dLbl>
            <c:dLbl>
              <c:idx val="12"/>
              <c:layout>
                <c:manualLayout>
                  <c:x val="0"/>
                  <c:y val="1.9239222563719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006-4322-9D76-1E8F78EA90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00B050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Planilha1!$A$2:$A$14</c:f>
              <c:strCache>
                <c:ptCount val="13"/>
                <c:pt idx="0">
                  <c:v>Fev 25</c:v>
                </c:pt>
                <c:pt idx="1">
                  <c:v>Mar 25</c:v>
                </c:pt>
                <c:pt idx="2">
                  <c:v>Abr 25</c:v>
                </c:pt>
                <c:pt idx="3">
                  <c:v>Mai 25</c:v>
                </c:pt>
                <c:pt idx="4">
                  <c:v>Jun 25</c:v>
                </c:pt>
                <c:pt idx="5">
                  <c:v>Jul 25</c:v>
                </c:pt>
                <c:pt idx="6">
                  <c:v>Ago 25</c:v>
                </c:pt>
                <c:pt idx="7">
                  <c:v>Set 25</c:v>
                </c:pt>
                <c:pt idx="8">
                  <c:v>Out 25</c:v>
                </c:pt>
                <c:pt idx="9">
                  <c:v>Nov 25</c:v>
                </c:pt>
                <c:pt idx="10">
                  <c:v>Dez 25</c:v>
                </c:pt>
                <c:pt idx="11">
                  <c:v>Jan 26</c:v>
                </c:pt>
                <c:pt idx="12">
                  <c:v>Fev 26</c:v>
                </c:pt>
              </c:strCache>
            </c:strRef>
          </c:cat>
          <c:val>
            <c:numRef>
              <c:f>Planilha1!$D$2:$D$14</c:f>
              <c:numCache>
                <c:formatCode>0.0</c:formatCode>
                <c:ptCount val="13"/>
                <c:pt idx="0">
                  <c:v>5.74</c:v>
                </c:pt>
                <c:pt idx="1">
                  <c:v>6.782</c:v>
                </c:pt>
                <c:pt idx="2">
                  <c:v>7.6589999999999998</c:v>
                </c:pt>
                <c:pt idx="3">
                  <c:v>7.2</c:v>
                </c:pt>
                <c:pt idx="4">
                  <c:v>6.9660000000000002</c:v>
                </c:pt>
                <c:pt idx="5">
                  <c:v>8.0579999999999998</c:v>
                </c:pt>
                <c:pt idx="6">
                  <c:v>7.4269999999999996</c:v>
                </c:pt>
                <c:pt idx="7">
                  <c:v>7.4039999999999999</c:v>
                </c:pt>
                <c:pt idx="8">
                  <c:v>8.9710000000000001</c:v>
                </c:pt>
                <c:pt idx="9">
                  <c:v>9.16</c:v>
                </c:pt>
                <c:pt idx="10">
                  <c:v>13.334</c:v>
                </c:pt>
                <c:pt idx="11" formatCode="#,##0.0">
                  <c:v>8.2889999999999997</c:v>
                </c:pt>
                <c:pt idx="12" formatCode="#,##0.0">
                  <c:v>8.1349999999999998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9-57B7-432E-8F50-4535E2C105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15050880"/>
        <c:axId val="644689968"/>
      </c:lineChart>
      <c:catAx>
        <c:axId val="31505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644689968"/>
        <c:crosses val="autoZero"/>
        <c:auto val="1"/>
        <c:lblAlgn val="ctr"/>
        <c:lblOffset val="100"/>
        <c:noMultiLvlLbl val="1"/>
      </c:catAx>
      <c:valAx>
        <c:axId val="644689968"/>
        <c:scaling>
          <c:orientation val="minMax"/>
          <c:max val="16"/>
        </c:scaling>
        <c:delete val="0"/>
        <c:axPos val="l"/>
        <c:numFmt formatCode="0.0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1B5F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15050880"/>
        <c:crosses val="autoZero"/>
        <c:crossBetween val="between"/>
      </c:valAx>
      <c:valAx>
        <c:axId val="1771414159"/>
        <c:scaling>
          <c:orientation val="minMax"/>
          <c:max val="1"/>
        </c:scaling>
        <c:delete val="0"/>
        <c:axPos val="r"/>
        <c:numFmt formatCode="0.0%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11B5F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71405039"/>
        <c:crosses val="max"/>
        <c:crossBetween val="between"/>
      </c:valAx>
      <c:catAx>
        <c:axId val="17714050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71414159"/>
        <c:crosses val="autoZero"/>
        <c:auto val="1"/>
        <c:lblAlgn val="ctr"/>
        <c:lblOffset val="100"/>
        <c:noMultiLvlLbl val="1"/>
      </c:cat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>
      <a:softEdge rad="0"/>
    </a:effectLst>
  </c:spPr>
  <c:txPr>
    <a:bodyPr/>
    <a:lstStyle/>
    <a:p>
      <a:pPr>
        <a:defRPr>
          <a:solidFill>
            <a:srgbClr val="11B5F1"/>
          </a:solidFill>
        </a:defRPr>
      </a:pPr>
      <a:endParaRPr lang="pt-B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Automóveis</c:v>
                </c:pt>
              </c:strCache>
            </c:strRef>
          </c:tx>
          <c:spPr>
            <a:ln w="63500" cap="rnd">
              <a:solidFill>
                <a:srgbClr val="2E6BF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FA3-4A86-8B8C-6E65BC9F6327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FA3-4A86-8B8C-6E65BC9F6327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Fev 25</c:v>
                </c:pt>
                <c:pt idx="1">
                  <c:v>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205.209</c:v>
                </c:pt>
                <c:pt idx="1">
                  <c:v>236.25899999999999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FA3-4A86-8B8C-6E65BC9F632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250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4262067062278E-2"/>
          <c:y val="3.5602167206839778E-2"/>
          <c:w val="0.94271475865875443"/>
          <c:h val="0.74959862461098925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Comerciais Leves</c:v>
                </c:pt>
              </c:strCache>
            </c:strRef>
          </c:tx>
          <c:spPr>
            <a:ln w="63500" cap="rnd">
              <a:solidFill>
                <a:srgbClr val="46B1E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D37-455D-9327-94593D100294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D37-455D-9327-94593D100294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25</c:v>
                </c:pt>
                <c:pt idx="1">
                  <c:v>Jan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50.067</c:v>
                </c:pt>
                <c:pt idx="1">
                  <c:v>81.152000000000001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0F-4187-B9A8-FA34E4E8212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100"/>
          <c:min val="2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49152744486466E-2"/>
          <c:y val="0"/>
          <c:w val="0.76380338902205414"/>
          <c:h val="0.877745612668096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Autoveículos</c:v>
                </c:pt>
              </c:strCache>
            </c:strRef>
          </c:tx>
          <c:spPr>
            <a:solidFill>
              <a:srgbClr val="2147A8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B6A-49B7-AD59-6F75046318D9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11 Jul 24 - 28 Fev 25</c:v>
                </c:pt>
                <c:pt idx="1">
                  <c:v>11 Jul 25 - 28 Fev 26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255.27600000000001</c:v>
                </c:pt>
                <c:pt idx="1">
                  <c:v>317.411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B6A-49B7-AD59-6F75046318D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3"/>
        <c:axId val="-2066594928"/>
        <c:axId val="-2066586224"/>
      </c:bar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rgbClr val="1A337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380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Caminhões</c:v>
                </c:pt>
              </c:strCache>
            </c:strRef>
          </c:tx>
          <c:spPr>
            <a:ln w="63500" cap="rnd">
              <a:solidFill>
                <a:srgbClr val="106E2D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Fev 25</c:v>
                </c:pt>
                <c:pt idx="1">
                  <c:v>Jan 26</c:v>
                </c:pt>
                <c:pt idx="2">
                  <c:v>Fev 26</c:v>
                </c:pt>
              </c:strCache>
            </c:strRef>
          </c:cat>
          <c:val>
            <c:numRef>
              <c:f>Planilha1!$B$2:$B$4</c:f>
              <c:numCache>
                <c:formatCode>0.0</c:formatCode>
                <c:ptCount val="3"/>
                <c:pt idx="0">
                  <c:v>8.9670000000000005</c:v>
                </c:pt>
                <c:pt idx="1">
                  <c:v>6.4470000000000001</c:v>
                </c:pt>
                <c:pt idx="2">
                  <c:v>6.6619999999999999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F29-4FDF-9EC9-AC85FFDFE40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Automóveis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AD7-4A52-867F-6B4DC0F45622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D7-4A52-867F-6B4DC0F45622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Fev 25</c:v>
                </c:pt>
                <c:pt idx="1">
                  <c:v>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155</c:v>
                </c:pt>
                <c:pt idx="1">
                  <c:v>193.8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AD7-4A52-867F-6B4DC0F4562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250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Caminhões</c:v>
                </c:pt>
              </c:strCache>
            </c:strRef>
          </c:tx>
          <c:spPr>
            <a:ln w="63500" cap="rnd">
              <a:solidFill>
                <a:srgbClr val="106E2D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18.376999999999999</c:v>
                </c:pt>
                <c:pt idx="1">
                  <c:v>13.109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75-401C-A1C2-34349719AABA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3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Ônibus</c:v>
                </c:pt>
              </c:strCache>
            </c:strRef>
          </c:tx>
          <c:spPr>
            <a:ln w="63500" cap="rnd">
              <a:solidFill>
                <a:srgbClr val="13C7B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Fev 25</c:v>
                </c:pt>
                <c:pt idx="1">
                  <c:v>Jan 26</c:v>
                </c:pt>
                <c:pt idx="2">
                  <c:v>Fev 26</c:v>
                </c:pt>
              </c:strCache>
            </c:strRef>
          </c:cat>
          <c:val>
            <c:numRef>
              <c:f>Planilha1!$B$2:$B$4</c:f>
              <c:numCache>
                <c:formatCode>0.0</c:formatCode>
                <c:ptCount val="3"/>
                <c:pt idx="0">
                  <c:v>1.9510000000000001</c:v>
                </c:pt>
                <c:pt idx="1">
                  <c:v>1.18</c:v>
                </c:pt>
                <c:pt idx="2">
                  <c:v>1.306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7A-4E37-AA62-07ED9448BF2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4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Ônibus</c:v>
                </c:pt>
              </c:strCache>
            </c:strRef>
          </c:tx>
          <c:spPr>
            <a:ln w="63500" cap="rnd">
              <a:solidFill>
                <a:srgbClr val="13C7B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3.7349999999999999</c:v>
                </c:pt>
                <c:pt idx="1">
                  <c:v>2.4860000000000002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8B-43B1-BD55-663FB90CA3D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8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346760023809339E-2"/>
          <c:y val="0"/>
          <c:w val="0.88509723032549059"/>
          <c:h val="0.84834768518518533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2025</c:v>
                </c:pt>
              </c:strCache>
            </c:strRef>
          </c:tx>
          <c:spPr>
            <a:ln w="63500" cap="rnd">
              <a:solidFill>
                <a:srgbClr val="1B3D9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23A3-40E1-8DD8-4E7AAF46F04D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2C-4EA6-924D-D1CCD29B3C33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A3-40E1-8DD8-4E7AAF46F04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</c:v>
                </c:pt>
                <c:pt idx="1">
                  <c:v>Fev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9.41</c:v>
                </c:pt>
                <c:pt idx="1">
                  <c:v>8.9670000000000005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A3-40E1-8DD8-4E7AAF46F04D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2026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62C-4EA6-924D-D1CCD29B3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tx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</c:v>
                </c:pt>
                <c:pt idx="1">
                  <c:v>Fev</c:v>
                </c:pt>
              </c:strCache>
            </c:strRef>
          </c:cat>
          <c:val>
            <c:numRef>
              <c:f>Plan1!$C$2:$C$3</c:f>
              <c:numCache>
                <c:formatCode>0.0</c:formatCode>
                <c:ptCount val="2"/>
                <c:pt idx="0">
                  <c:v>6.4470000000000001</c:v>
                </c:pt>
                <c:pt idx="1">
                  <c:v>6.6619999999999999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3A3-40E1-8DD8-4E7AAF46F04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2066594928"/>
        <c:axId val="-2066586224"/>
      </c:line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rgbClr val="1A337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11"/>
          <c:min val="5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49152744486466E-2"/>
          <c:y val="0"/>
          <c:w val="0.76380338902205414"/>
          <c:h val="0.79653009259259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Autoveículos</c:v>
                </c:pt>
              </c:strCache>
            </c:strRef>
          </c:tx>
          <c:spPr>
            <a:solidFill>
              <a:srgbClr val="1B3D9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BC6-42AE-84B8-E089D6A211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18.376999999999999</c:v>
                </c:pt>
                <c:pt idx="1">
                  <c:v>13.109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C6-42AE-84B8-E089D6A2111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-2066594928"/>
        <c:axId val="-2066586224"/>
      </c:bar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rgbClr val="1A337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25"/>
          <c:min val="0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346760023809339E-2"/>
          <c:y val="0"/>
          <c:w val="0.88509723032549059"/>
          <c:h val="0.84834768518518522"/>
        </c:manualLayout>
      </c:layout>
      <c:lineChart>
        <c:grouping val="standar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2025</c:v>
                </c:pt>
              </c:strCache>
            </c:strRef>
          </c:tx>
          <c:spPr>
            <a:ln w="63500" cap="rnd">
              <a:solidFill>
                <a:srgbClr val="1B3D9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5488-4814-87BB-656964477E9E}"/>
              </c:ext>
            </c:extLst>
          </c:dPt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88-4814-87BB-656964477E9E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88-4814-87BB-656964477E9E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</c:v>
                </c:pt>
                <c:pt idx="1">
                  <c:v>Fev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4.8310000000000004</c:v>
                </c:pt>
                <c:pt idx="1">
                  <c:v>3.863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488-4814-87BB-656964477E9E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2026</c:v>
                </c:pt>
              </c:strCache>
            </c:strRef>
          </c:tx>
          <c:spPr>
            <a:ln w="571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88-4814-87BB-656964477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400" b="0" i="0" u="none" strike="noStrike" kern="1200" baseline="0">
                    <a:solidFill>
                      <a:schemeClr val="tx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</c:v>
                </c:pt>
                <c:pt idx="1">
                  <c:v>Fev</c:v>
                </c:pt>
              </c:strCache>
            </c:strRef>
          </c:cat>
          <c:val>
            <c:numRef>
              <c:f>Plan1!$C$2:$C$3</c:f>
              <c:numCache>
                <c:formatCode>0.0</c:formatCode>
                <c:ptCount val="2"/>
                <c:pt idx="0">
                  <c:v>2.7639999999999998</c:v>
                </c:pt>
                <c:pt idx="1">
                  <c:v>2.778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488-4814-87BB-656964477E9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2066594928"/>
        <c:axId val="-2066586224"/>
      </c:line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200" b="0" i="0" u="none" strike="noStrike" kern="1200" baseline="0">
                <a:solidFill>
                  <a:srgbClr val="1A337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6"/>
          <c:min val="2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49152744486466E-2"/>
          <c:y val="0"/>
          <c:w val="0.76380338902205414"/>
          <c:h val="0.796530092592592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Autoveículos</c:v>
                </c:pt>
              </c:strCache>
            </c:strRef>
          </c:tx>
          <c:spPr>
            <a:solidFill>
              <a:srgbClr val="1B3D9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14A-420F-A517-8F791779276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8.6940000000000008</c:v>
                </c:pt>
                <c:pt idx="1">
                  <c:v>5.5419999999999998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14A-420F-A517-8F791779276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-2066594928"/>
        <c:axId val="-2066586224"/>
      </c:bar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100" b="0" i="0" u="none" strike="noStrike" kern="1200" baseline="0">
                <a:solidFill>
                  <a:srgbClr val="1A337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12"/>
          <c:min val="0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Automóveis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25-42E0-A254-B39B60F5FACB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25-42E0-A254-B39B60F5FACB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25</c:v>
                </c:pt>
                <c:pt idx="1">
                  <c:v>Jan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15.6</c:v>
                </c:pt>
                <c:pt idx="1">
                  <c:v>14.4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25-42E0-A254-B39B60F5FAC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20"/>
          <c:min val="1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4262067062278E-2"/>
          <c:y val="3.5602167206839778E-2"/>
          <c:w val="0.94271475865875443"/>
          <c:h val="0.74959862461098925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Argentina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544-4DA6-BA6A-2A72DD826550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544-4DA6-BA6A-2A72DD826550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25</c:v>
                </c:pt>
                <c:pt idx="1">
                  <c:v>Jan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2.2000000000000002</c:v>
                </c:pt>
                <c:pt idx="1">
                  <c:v>9.1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544-4DA6-BA6A-2A72DD82655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30"/>
          <c:min val="1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11106299848097E-2"/>
          <c:y val="6.1939820387822198E-2"/>
          <c:w val="0.88991667568778476"/>
          <c:h val="0.72277297082798508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Alemanha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544-44CA-8077-499DD627788E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44-44CA-8077-499DD627788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25</c:v>
                </c:pt>
                <c:pt idx="1">
                  <c:v>Jan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1.069</c:v>
                </c:pt>
                <c:pt idx="1">
                  <c:v>1.61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544-44CA-8077-499DD627788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2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4262067062278E-2"/>
          <c:y val="3.5602167206839778E-2"/>
          <c:w val="0.94271475865875443"/>
          <c:h val="0.74959862461098925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Veículos pesados</c:v>
                </c:pt>
              </c:strCache>
            </c:strRef>
          </c:tx>
          <c:spPr>
            <a:ln w="63500" cap="rnd">
              <a:solidFill>
                <a:srgbClr val="219E9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E94-469B-B85A-189002B53F98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E94-469B-B85A-189002B53F9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26</c:v>
                </c:pt>
                <c:pt idx="1">
                  <c:v>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8.6</c:v>
                </c:pt>
                <c:pt idx="1">
                  <c:v>10.5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94-469B-B85A-189002B53F9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12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646460771805016E-2"/>
          <c:y val="9.3157243692547756E-2"/>
          <c:w val="0.91825301215724953"/>
          <c:h val="0.66460658235613812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México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840-436A-BACD-F3CF5E09041B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40-436A-BACD-F3CF5E0904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25</c:v>
                </c:pt>
                <c:pt idx="1">
                  <c:v>Jan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2.141</c:v>
                </c:pt>
                <c:pt idx="1">
                  <c:v>2.0630000000000002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40-436A-BACD-F3CF5E09041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5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11106299848097E-2"/>
          <c:y val="6.1939820387822198E-2"/>
          <c:w val="0.88991667568778476"/>
          <c:h val="0.91553660856206065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Uruguai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CA5-4E55-BA70-2A60F9D12C18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CA5-4E55-BA70-2A60F9D12C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25</c:v>
                </c:pt>
                <c:pt idx="1">
                  <c:v>Jan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1.6060000000000001</c:v>
                </c:pt>
                <c:pt idx="1">
                  <c:v>2.1520000000000001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A5-4E55-BA70-2A60F9D12C1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8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49152744486466E-2"/>
          <c:y val="0"/>
          <c:w val="0.76380338902205414"/>
          <c:h val="0.877745612668096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Autoveículos</c:v>
                </c:pt>
              </c:strCache>
            </c:strRef>
          </c:tx>
          <c:spPr>
            <a:solidFill>
              <a:srgbClr val="2147A8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412-4C1C-B16E-613534CAB0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82.411000000000001</c:v>
                </c:pt>
                <c:pt idx="1">
                  <c:v>59.366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412-4C1C-B16E-613534CAB0F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-2066594928"/>
        <c:axId val="-2066586224"/>
      </c:bar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100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Automóveis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F31-4BE2-8438-D0B8E7A4E45D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31-4BE2-8438-D0B8E7A4E45D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26</c:v>
                </c:pt>
                <c:pt idx="1">
                  <c:v>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16.805</c:v>
                </c:pt>
                <c:pt idx="1">
                  <c:v>14.95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F31-4BE2-8438-D0B8E7A4E45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20"/>
          <c:min val="1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4262067062278E-2"/>
          <c:y val="3.5602167206839778E-2"/>
          <c:w val="0.94271475865875443"/>
          <c:h val="0.74959862461098925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Argentina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A6-4198-9416-4ABA054E0556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A6-4198-9416-4ABA054E0556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26</c:v>
                </c:pt>
                <c:pt idx="1">
                  <c:v>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13.423999999999999</c:v>
                </c:pt>
                <c:pt idx="1">
                  <c:v>11.596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BA6-4198-9416-4ABA054E055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20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711106299848097E-2"/>
          <c:y val="6.1939820387822198E-2"/>
          <c:w val="0.88991667568778476"/>
          <c:h val="0.72277297082798508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Alemanha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1D-47C4-8911-19CEC54C9C2F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1D-47C4-8911-19CEC54C9C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25</c:v>
                </c:pt>
                <c:pt idx="1">
                  <c:v>Jan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1.659</c:v>
                </c:pt>
                <c:pt idx="1">
                  <c:v>1.6930000000000001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B1D-47C4-8911-19CEC54C9C2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3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646460771805016E-2"/>
          <c:y val="9.3157243692547756E-2"/>
          <c:w val="0.91825301215724953"/>
          <c:h val="0.66460658235613812"/>
        </c:manualLayout>
      </c:layou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México</c:v>
                </c:pt>
              </c:strCache>
            </c:strRef>
          </c:tx>
          <c:spPr>
            <a:ln w="63500" cap="rnd">
              <a:solidFill>
                <a:srgbClr val="2147A8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E2-476A-91D3-B91288D2F69F}"/>
                </c:ext>
              </c:extLst>
            </c:dLbl>
            <c:dLbl>
              <c:idx val="1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E2-476A-91D3-B91288D2F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26</c:v>
                </c:pt>
                <c:pt idx="1">
                  <c:v>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2.7949999999999999</c:v>
                </c:pt>
                <c:pt idx="1">
                  <c:v>2.5529999999999999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E2-476A-91D3-B91288D2F69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4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12548696353076"/>
          <c:y val="0"/>
          <c:w val="0.78808608909243194"/>
          <c:h val="0.872087688126787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Autoveículos</c:v>
                </c:pt>
              </c:strCache>
            </c:strRef>
          </c:tx>
          <c:spPr>
            <a:solidFill>
              <a:srgbClr val="2147A8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8F3-4877-BA31-84E0EBC43EE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Exo 2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75.171999999999997</c:v>
                </c:pt>
                <c:pt idx="1">
                  <c:v>71.793999999999997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F3-4877-BA31-84E0EBC43EE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axId val="-2066594928"/>
        <c:axId val="-2066586224"/>
      </c:bar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1A337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100"/>
          <c:min val="0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049152744486466E-2"/>
          <c:y val="0"/>
          <c:w val="0.76380338902205414"/>
          <c:h val="0.866187301646465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Pesados</c:v>
                </c:pt>
              </c:strCache>
            </c:strRef>
          </c:tx>
          <c:spPr>
            <a:solidFill>
              <a:srgbClr val="219E9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705002642208850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numCol="1" anchor="ctr" anchorCtr="0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Poppins" panose="00000500000000000000" pitchFamily="2" charset="0"/>
                      <a:ea typeface="+mn-ea"/>
                      <a:cs typeface="Poppins" panose="00000500000000000000" pitchFamily="2" charset="0"/>
                    </a:defRPr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0-F2EE-43BF-9B07-266E911DE5B0}"/>
                </c:ext>
              </c:extLst>
            </c:dLbl>
            <c:dLbl>
              <c:idx val="1"/>
              <c:layout>
                <c:manualLayout>
                  <c:x val="0"/>
                  <c:y val="-2.825931040453149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EE-43BF-9B07-266E911DE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Plan1!$B$2:$B$3</c:f>
              <c:numCache>
                <c:formatCode>0.0</c:formatCode>
                <c:ptCount val="2"/>
                <c:pt idx="0">
                  <c:v>24.302</c:v>
                </c:pt>
                <c:pt idx="1">
                  <c:v>19.131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EE-43BF-9B07-266E911DE5B0}"/>
            </c:ext>
          </c:extLst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Leves</c:v>
                </c:pt>
              </c:strCache>
            </c:strRef>
          </c:tx>
          <c:spPr>
            <a:solidFill>
              <a:srgbClr val="2147A8"/>
            </a:solidFill>
            <a:ln>
              <a:solidFill>
                <a:srgbClr val="2147A8"/>
              </a:solidFill>
            </a:ln>
            <a:effectLst/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2EE-43BF-9B07-266E911DE5B0}"/>
              </c:ext>
            </c:extLst>
          </c:dPt>
          <c:dLbls>
            <c:dLbl>
              <c:idx val="0"/>
              <c:layout>
                <c:manualLayout>
                  <c:x val="7.0430997033024715E-3"/>
                  <c:y val="-2.21291481480255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2EE-43BF-9B07-266E911DE5B0}"/>
                </c:ext>
              </c:extLst>
            </c:dLbl>
            <c:dLbl>
              <c:idx val="1"/>
              <c:layout>
                <c:manualLayout>
                  <c:x val="0"/>
                  <c:y val="-2.212914814802715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2EE-43BF-9B07-266E911DE5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Plan1!$C$2:$C$3</c:f>
              <c:numCache>
                <c:formatCode>0.0</c:formatCode>
                <c:ptCount val="2"/>
                <c:pt idx="0">
                  <c:v>379.74400000000003</c:v>
                </c:pt>
                <c:pt idx="1">
                  <c:v>348.82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2EE-43BF-9B07-266E911DE5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-2066594928"/>
        <c:axId val="-2066586224"/>
      </c:barChart>
      <c:lineChart>
        <c:grouping val="standard"/>
        <c:varyColors val="0"/>
        <c:ser>
          <c:idx val="2"/>
          <c:order val="2"/>
          <c:tx>
            <c:strRef>
              <c:f>Plan1!$D$1</c:f>
              <c:strCache>
                <c:ptCount val="1"/>
                <c:pt idx="0">
                  <c:v>Total</c:v>
                </c:pt>
              </c:strCache>
            </c:strRef>
          </c:tx>
          <c:spPr>
            <a:ln w="31750" cap="rnd">
              <a:noFill/>
              <a:round/>
            </a:ln>
            <a:effectLst/>
          </c:spPr>
          <c:marker>
            <c:symbol val="none"/>
          </c:marker>
          <c:dPt>
            <c:idx val="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F2EE-43BF-9B07-266E911DE5B0}"/>
              </c:ext>
            </c:extLst>
          </c:dPt>
          <c:dPt>
            <c:idx val="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F2EE-43BF-9B07-266E911DE5B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rgbClr val="2147A8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Plan1!$D$2:$D$3</c:f>
              <c:numCache>
                <c:formatCode>0.0</c:formatCode>
                <c:ptCount val="2"/>
                <c:pt idx="0">
                  <c:v>404.04599999999999</c:v>
                </c:pt>
                <c:pt idx="1">
                  <c:v>367.95100000000002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F2EE-43BF-9B07-266E911DE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6594928"/>
        <c:axId val="-2066586224"/>
      </c:lineChart>
      <c:catAx>
        <c:axId val="-2066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1A3375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-2066586224"/>
        <c:crosses val="autoZero"/>
        <c:auto val="1"/>
        <c:lblAlgn val="ctr"/>
        <c:lblOffset val="100"/>
        <c:noMultiLvlLbl val="0"/>
      </c:catAx>
      <c:valAx>
        <c:axId val="-2066586224"/>
        <c:scaling>
          <c:orientation val="minMax"/>
          <c:max val="550"/>
          <c:min val="0"/>
        </c:scaling>
        <c:delete val="1"/>
        <c:axPos val="r"/>
        <c:numFmt formatCode="General" sourceLinked="0"/>
        <c:majorTickMark val="out"/>
        <c:minorTickMark val="none"/>
        <c:tickLblPos val="nextTo"/>
        <c:crossAx val="-206659492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Poppins" panose="00000500000000000000" pitchFamily="2" charset="0"/>
          <a:cs typeface="Poppins" panose="00000500000000000000" pitchFamily="2" charset="0"/>
        </a:defRPr>
      </a:pPr>
      <a:endParaRPr lang="pt-BR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Automóveis</c:v>
                </c:pt>
              </c:strCache>
            </c:strRef>
          </c:tx>
          <c:spPr>
            <a:ln w="63500" cap="rnd">
              <a:solidFill>
                <a:srgbClr val="2E6BF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Fev 25</c:v>
                </c:pt>
                <c:pt idx="1">
                  <c:v>Jan 26</c:v>
                </c:pt>
                <c:pt idx="2">
                  <c:v>Fev 26</c:v>
                </c:pt>
              </c:strCache>
            </c:strRef>
          </c:cat>
          <c:val>
            <c:numRef>
              <c:f>Planilha1!$B$2:$B$4</c:f>
              <c:numCache>
                <c:formatCode>0.0</c:formatCode>
                <c:ptCount val="3"/>
                <c:pt idx="0">
                  <c:v>165.80199999999999</c:v>
                </c:pt>
                <c:pt idx="1">
                  <c:v>124.193</c:v>
                </c:pt>
                <c:pt idx="2">
                  <c:v>152.346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88A-44A7-9FC3-538FC7F33BF9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22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Automóveis</c:v>
                </c:pt>
              </c:strCache>
            </c:strRef>
          </c:tx>
          <c:spPr>
            <a:ln w="63500" cap="rnd">
              <a:solidFill>
                <a:srgbClr val="2E6BF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1997132867519992E-2"/>
                  <c:y val="-8.89048989623310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EC-43A1-BAC5-A3076708F7D4}"/>
                </c:ext>
              </c:extLst>
            </c:dLbl>
            <c:dLbl>
              <c:idx val="1"/>
              <c:layout>
                <c:manualLayout>
                  <c:x val="-8.1800823275440526E-2"/>
                  <c:y val="-8.10203605149940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EC-43A1-BAC5-A3076708F7D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306.60599999999999</c:v>
                </c:pt>
                <c:pt idx="1">
                  <c:v>276.53899999999999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EEC-43A1-BAC5-A3076708F7D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55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Comerciais Leves</c:v>
                </c:pt>
              </c:strCache>
            </c:strRef>
          </c:tx>
          <c:spPr>
            <a:ln w="63500" cap="rnd">
              <a:solidFill>
                <a:srgbClr val="46B1E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Fev 25</c:v>
                </c:pt>
                <c:pt idx="1">
                  <c:v>Jan 26</c:v>
                </c:pt>
                <c:pt idx="2">
                  <c:v>Fev 26</c:v>
                </c:pt>
              </c:strCache>
            </c:strRef>
          </c:cat>
          <c:val>
            <c:numRef>
              <c:f>Planilha1!$B$2:$B$4</c:f>
              <c:numCache>
                <c:formatCode>0.0</c:formatCode>
                <c:ptCount val="3"/>
                <c:pt idx="0">
                  <c:v>42.384</c:v>
                </c:pt>
                <c:pt idx="1">
                  <c:v>30.782</c:v>
                </c:pt>
                <c:pt idx="2">
                  <c:v>41.499000000000002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3E1-453E-AA50-B649B67BFD4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75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Comerciais Leves</c:v>
                </c:pt>
              </c:strCache>
            </c:strRef>
          </c:tx>
          <c:spPr>
            <a:ln w="63500" cap="rnd">
              <a:solidFill>
                <a:srgbClr val="46B1E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0" i="0" u="none" strike="noStrike" kern="1200" baseline="0">
                    <a:solidFill>
                      <a:srgbClr val="1A3375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Planilha1!$A$2:$A$3</c:f>
              <c:strCache>
                <c:ptCount val="2"/>
                <c:pt idx="0">
                  <c:v>Jan - Fev 25</c:v>
                </c:pt>
                <c:pt idx="1">
                  <c:v>Jan - Fev 26</c:v>
                </c:pt>
              </c:strCache>
            </c:strRef>
          </c:cat>
          <c:val>
            <c:numRef>
              <c:f>Planilha1!$B$2:$B$3</c:f>
              <c:numCache>
                <c:formatCode>0.0</c:formatCode>
                <c:ptCount val="2"/>
                <c:pt idx="0">
                  <c:v>73.138000000000005</c:v>
                </c:pt>
                <c:pt idx="1">
                  <c:v>72.281000000000006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915-4A8F-B334-4D3037D927B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281704255"/>
        <c:axId val="1281714335"/>
      </c:lineChart>
      <c:catAx>
        <c:axId val="1281704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400" b="0" i="0" u="none" strike="noStrike" kern="1200" baseline="0">
                <a:solidFill>
                  <a:srgbClr val="04518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pt-BR"/>
          </a:p>
        </c:txPr>
        <c:crossAx val="1281714335"/>
        <c:crosses val="autoZero"/>
        <c:auto val="1"/>
        <c:lblAlgn val="ctr"/>
        <c:lblOffset val="100"/>
        <c:noMultiLvlLbl val="0"/>
      </c:catAx>
      <c:valAx>
        <c:axId val="1281714335"/>
        <c:scaling>
          <c:orientation val="minMax"/>
          <c:max val="150"/>
          <c:min val="0"/>
        </c:scaling>
        <c:delete val="1"/>
        <c:axPos val="l"/>
        <c:numFmt formatCode="0.0" sourceLinked="1"/>
        <c:majorTickMark val="out"/>
        <c:minorTickMark val="none"/>
        <c:tickLblPos val="nextTo"/>
        <c:crossAx val="1281704255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0.46435</cdr:x>
      <cdr:y>0.464</cdr:y>
    </cdr:from>
    <cdr:to>
      <cdr:x>0.78217</cdr:x>
      <cdr:y>0.54444</cdr:y>
    </cdr:to>
    <cdr:sp macro="" textlink="">
      <cdr:nvSpPr>
        <cdr:cNvPr id="4" name="CaixaDeTexto 38">
          <a:extLst xmlns:a="http://schemas.openxmlformats.org/drawingml/2006/main">
            <a:ext uri="{FF2B5EF4-FFF2-40B4-BE49-F238E27FC236}">
              <a16:creationId xmlns:a16="http://schemas.microsoft.com/office/drawing/2014/main" id="{C6C7A459-402F-48B8-BD83-F197C76AA200}"/>
            </a:ext>
          </a:extLst>
        </cdr:cNvPr>
        <cdr:cNvSpPr txBox="1"/>
      </cdr:nvSpPr>
      <cdr:spPr>
        <a:xfrm xmlns:a="http://schemas.openxmlformats.org/drawingml/2006/main">
          <a:off x="2511904" y="2662912"/>
          <a:ext cx="1719264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endParaRPr lang="pt-BR" sz="2400" b="1" kern="1200" dirty="0">
            <a:solidFill>
              <a:schemeClr val="bg1"/>
            </a:solidFill>
            <a:latin typeface="Exo 2" pitchFamily="2" charset="0"/>
            <a:ea typeface="+mn-ea"/>
            <a:cs typeface="Khand" panose="02000000000000000000" pitchFamily="2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0.46435</cdr:x>
      <cdr:y>0.464</cdr:y>
    </cdr:from>
    <cdr:to>
      <cdr:x>0.78217</cdr:x>
      <cdr:y>0.54444</cdr:y>
    </cdr:to>
    <cdr:sp macro="" textlink="">
      <cdr:nvSpPr>
        <cdr:cNvPr id="4" name="CaixaDeTexto 38">
          <a:extLst xmlns:a="http://schemas.openxmlformats.org/drawingml/2006/main">
            <a:ext uri="{FF2B5EF4-FFF2-40B4-BE49-F238E27FC236}">
              <a16:creationId xmlns:a16="http://schemas.microsoft.com/office/drawing/2014/main" id="{C6C7A459-402F-48B8-BD83-F197C76AA200}"/>
            </a:ext>
          </a:extLst>
        </cdr:cNvPr>
        <cdr:cNvSpPr txBox="1"/>
      </cdr:nvSpPr>
      <cdr:spPr>
        <a:xfrm xmlns:a="http://schemas.openxmlformats.org/drawingml/2006/main">
          <a:off x="2511904" y="2662912"/>
          <a:ext cx="1719264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indent="0" algn="ctr" defTabSz="914400" rtl="0" eaLnBrk="1" latinLnBrk="0" hangingPunct="1"/>
          <a:endParaRPr lang="pt-BR" sz="2400" b="1" kern="1200" dirty="0">
            <a:solidFill>
              <a:schemeClr val="bg1"/>
            </a:solidFill>
            <a:latin typeface="Exo 2" pitchFamily="2" charset="0"/>
            <a:ea typeface="+mn-ea"/>
            <a:cs typeface="Khand" panose="02000000000000000000" pitchFamily="2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629DADD-3A75-6005-C5C0-567B6E7429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2F03AC4-89F2-AC35-0313-3BEB45E2B8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A703CC-4AFD-4BDE-B67A-ED29145DEA91}" type="datetimeFigureOut">
              <a:rPr lang="pt-BR" smtClean="0"/>
              <a:t>06/03/2026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67AED4A-D5C0-FB3A-860E-AD00D97F7C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2314E5-2EF7-9630-9650-729FD8963B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89937-DA1C-4EFE-8747-31068702F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74918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xo 2" pitchFamily="2" charset="0"/>
              </a:defRPr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xo 2" pitchFamily="2" charset="0"/>
              </a:defRPr>
            </a:lvl1pPr>
          </a:lstStyle>
          <a:p>
            <a:fld id="{380BABC0-3F1D-43A5-A0EE-701EAAA18302}" type="datetimeFigureOut">
              <a:rPr lang="pt-BR" smtClean="0"/>
              <a:pPr/>
              <a:t>06/03/2026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xo 2" pitchFamily="2" charset="0"/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xo 2" pitchFamily="2" charset="0"/>
              </a:defRPr>
            </a:lvl1pPr>
          </a:lstStyle>
          <a:p>
            <a:fld id="{58E84F52-4134-451C-86C2-F5A4E47F790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255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Exo 2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Exo 2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Exo 2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Exo 2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Exo 2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953166-752A-8AAB-F6F8-90DDE3CC3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20AF6DA-CE54-A8A4-7847-BB15B17D8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D29D9B9-60D3-2054-160E-8067AD75D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29B598-C6D4-9AE9-BDF3-DED0DF0BE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84F52-4134-451C-86C2-F5A4E47F7900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2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4F52-4134-451C-86C2-F5A4E47F790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183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84F52-4134-451C-86C2-F5A4E47F790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283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6021D-5FE9-5CD2-4B45-87E2FC5A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168D02A-B29E-9EA3-EE6A-BA7768FAD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8491D8A-65D0-F7F7-DA27-C6D737BB76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3E43965-27CA-2EC9-8C6A-D2811237AB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130D9-4864-4F15-AE4D-2D6ADDC3200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597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C819D0-4FDE-52EA-07F9-6B6FC8899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D34EA8-9C7F-C8C8-90D9-F9832FF513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CA629D-D895-7188-32EC-26C86B7CB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BC6BE33-D898-7570-5D9D-802668C378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9130D9-4864-4F15-AE4D-2D6ADDC32003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49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525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4170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31785A-BB86-768F-2B31-B4FCFBB5B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7600" y="3039872"/>
            <a:ext cx="1786128" cy="2661920"/>
          </a:xfrm>
          <a:custGeom>
            <a:avLst/>
            <a:gdLst>
              <a:gd name="connsiteX0" fmla="*/ 297694 w 1786128"/>
              <a:gd name="connsiteY0" fmla="*/ 0 h 2661920"/>
              <a:gd name="connsiteX1" fmla="*/ 1488434 w 1786128"/>
              <a:gd name="connsiteY1" fmla="*/ 0 h 2661920"/>
              <a:gd name="connsiteX2" fmla="*/ 1786128 w 1786128"/>
              <a:gd name="connsiteY2" fmla="*/ 297694 h 2661920"/>
              <a:gd name="connsiteX3" fmla="*/ 1786128 w 1786128"/>
              <a:gd name="connsiteY3" fmla="*/ 2364226 h 2661920"/>
              <a:gd name="connsiteX4" fmla="*/ 1488434 w 1786128"/>
              <a:gd name="connsiteY4" fmla="*/ 2661920 h 2661920"/>
              <a:gd name="connsiteX5" fmla="*/ 297694 w 1786128"/>
              <a:gd name="connsiteY5" fmla="*/ 2661920 h 2661920"/>
              <a:gd name="connsiteX6" fmla="*/ 0 w 1786128"/>
              <a:gd name="connsiteY6" fmla="*/ 2364226 h 2661920"/>
              <a:gd name="connsiteX7" fmla="*/ 0 w 1786128"/>
              <a:gd name="connsiteY7" fmla="*/ 297694 h 2661920"/>
              <a:gd name="connsiteX8" fmla="*/ 297694 w 1786128"/>
              <a:gd name="connsiteY8" fmla="*/ 0 h 266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128" h="2661920">
                <a:moveTo>
                  <a:pt x="297694" y="0"/>
                </a:moveTo>
                <a:lnTo>
                  <a:pt x="1488434" y="0"/>
                </a:lnTo>
                <a:cubicBezTo>
                  <a:pt x="1652846" y="0"/>
                  <a:pt x="1786128" y="133282"/>
                  <a:pt x="1786128" y="297694"/>
                </a:cubicBezTo>
                <a:lnTo>
                  <a:pt x="1786128" y="2364226"/>
                </a:lnTo>
                <a:cubicBezTo>
                  <a:pt x="1786128" y="2528638"/>
                  <a:pt x="1652846" y="2661920"/>
                  <a:pt x="1488434" y="2661920"/>
                </a:cubicBezTo>
                <a:lnTo>
                  <a:pt x="297694" y="2661920"/>
                </a:lnTo>
                <a:cubicBezTo>
                  <a:pt x="133282" y="2661920"/>
                  <a:pt x="0" y="2528638"/>
                  <a:pt x="0" y="2364226"/>
                </a:cubicBezTo>
                <a:lnTo>
                  <a:pt x="0" y="297694"/>
                </a:lnTo>
                <a:cubicBezTo>
                  <a:pt x="0" y="133282"/>
                  <a:pt x="133282" y="0"/>
                  <a:pt x="297694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586844-16CA-F2F4-0577-23342DE547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60136" y="3039877"/>
            <a:ext cx="1786128" cy="1364743"/>
          </a:xfrm>
          <a:custGeom>
            <a:avLst/>
            <a:gdLst>
              <a:gd name="connsiteX0" fmla="*/ 227462 w 1786128"/>
              <a:gd name="connsiteY0" fmla="*/ 0 h 1364743"/>
              <a:gd name="connsiteX1" fmla="*/ 1558666 w 1786128"/>
              <a:gd name="connsiteY1" fmla="*/ 0 h 1364743"/>
              <a:gd name="connsiteX2" fmla="*/ 1786128 w 1786128"/>
              <a:gd name="connsiteY2" fmla="*/ 227462 h 1364743"/>
              <a:gd name="connsiteX3" fmla="*/ 1786128 w 1786128"/>
              <a:gd name="connsiteY3" fmla="*/ 1137281 h 1364743"/>
              <a:gd name="connsiteX4" fmla="*/ 1558666 w 1786128"/>
              <a:gd name="connsiteY4" fmla="*/ 1364743 h 1364743"/>
              <a:gd name="connsiteX5" fmla="*/ 227462 w 1786128"/>
              <a:gd name="connsiteY5" fmla="*/ 1364743 h 1364743"/>
              <a:gd name="connsiteX6" fmla="*/ 0 w 1786128"/>
              <a:gd name="connsiteY6" fmla="*/ 1137281 h 1364743"/>
              <a:gd name="connsiteX7" fmla="*/ 0 w 1786128"/>
              <a:gd name="connsiteY7" fmla="*/ 227462 h 1364743"/>
              <a:gd name="connsiteX8" fmla="*/ 227462 w 1786128"/>
              <a:gd name="connsiteY8" fmla="*/ 0 h 136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128" h="1364743">
                <a:moveTo>
                  <a:pt x="227462" y="0"/>
                </a:moveTo>
                <a:lnTo>
                  <a:pt x="1558666" y="0"/>
                </a:lnTo>
                <a:cubicBezTo>
                  <a:pt x="1684290" y="0"/>
                  <a:pt x="1786128" y="101838"/>
                  <a:pt x="1786128" y="227462"/>
                </a:cubicBezTo>
                <a:lnTo>
                  <a:pt x="1786128" y="1137281"/>
                </a:lnTo>
                <a:cubicBezTo>
                  <a:pt x="1786128" y="1262905"/>
                  <a:pt x="1684290" y="1364743"/>
                  <a:pt x="1558666" y="1364743"/>
                </a:cubicBezTo>
                <a:lnTo>
                  <a:pt x="227462" y="1364743"/>
                </a:lnTo>
                <a:cubicBezTo>
                  <a:pt x="101838" y="1364743"/>
                  <a:pt x="0" y="1262905"/>
                  <a:pt x="0" y="1137281"/>
                </a:cubicBezTo>
                <a:lnTo>
                  <a:pt x="0" y="227462"/>
                </a:lnTo>
                <a:cubicBezTo>
                  <a:pt x="0" y="101838"/>
                  <a:pt x="101838" y="0"/>
                  <a:pt x="227462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E1188AB-9457-30BA-4F26-131D880124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60136" y="4591560"/>
            <a:ext cx="1786128" cy="1935227"/>
          </a:xfrm>
          <a:custGeom>
            <a:avLst/>
            <a:gdLst>
              <a:gd name="connsiteX0" fmla="*/ 297694 w 1786128"/>
              <a:gd name="connsiteY0" fmla="*/ 0 h 1935227"/>
              <a:gd name="connsiteX1" fmla="*/ 1488434 w 1786128"/>
              <a:gd name="connsiteY1" fmla="*/ 0 h 1935227"/>
              <a:gd name="connsiteX2" fmla="*/ 1786128 w 1786128"/>
              <a:gd name="connsiteY2" fmla="*/ 297694 h 1935227"/>
              <a:gd name="connsiteX3" fmla="*/ 1786128 w 1786128"/>
              <a:gd name="connsiteY3" fmla="*/ 1637533 h 1935227"/>
              <a:gd name="connsiteX4" fmla="*/ 1488434 w 1786128"/>
              <a:gd name="connsiteY4" fmla="*/ 1935227 h 1935227"/>
              <a:gd name="connsiteX5" fmla="*/ 297694 w 1786128"/>
              <a:gd name="connsiteY5" fmla="*/ 1935227 h 1935227"/>
              <a:gd name="connsiteX6" fmla="*/ 0 w 1786128"/>
              <a:gd name="connsiteY6" fmla="*/ 1637533 h 1935227"/>
              <a:gd name="connsiteX7" fmla="*/ 0 w 1786128"/>
              <a:gd name="connsiteY7" fmla="*/ 297694 h 1935227"/>
              <a:gd name="connsiteX8" fmla="*/ 297694 w 1786128"/>
              <a:gd name="connsiteY8" fmla="*/ 0 h 193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128" h="1935227">
                <a:moveTo>
                  <a:pt x="297694" y="0"/>
                </a:moveTo>
                <a:lnTo>
                  <a:pt x="1488434" y="0"/>
                </a:lnTo>
                <a:cubicBezTo>
                  <a:pt x="1652846" y="0"/>
                  <a:pt x="1786128" y="133282"/>
                  <a:pt x="1786128" y="297694"/>
                </a:cubicBezTo>
                <a:lnTo>
                  <a:pt x="1786128" y="1637533"/>
                </a:lnTo>
                <a:cubicBezTo>
                  <a:pt x="1786128" y="1801945"/>
                  <a:pt x="1652846" y="1935227"/>
                  <a:pt x="1488434" y="1935227"/>
                </a:cubicBezTo>
                <a:lnTo>
                  <a:pt x="297694" y="1935227"/>
                </a:lnTo>
                <a:cubicBezTo>
                  <a:pt x="133282" y="1935227"/>
                  <a:pt x="0" y="1801945"/>
                  <a:pt x="0" y="1637533"/>
                </a:cubicBezTo>
                <a:lnTo>
                  <a:pt x="0" y="297694"/>
                </a:lnTo>
                <a:cubicBezTo>
                  <a:pt x="0" y="133282"/>
                  <a:pt x="133282" y="0"/>
                  <a:pt x="297694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EA4A83D-F065-7513-B5CF-D084ED9850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2672" y="3039872"/>
            <a:ext cx="1786128" cy="1649984"/>
          </a:xfrm>
          <a:custGeom>
            <a:avLst/>
            <a:gdLst>
              <a:gd name="connsiteX0" fmla="*/ 275003 w 1786128"/>
              <a:gd name="connsiteY0" fmla="*/ 0 h 1649984"/>
              <a:gd name="connsiteX1" fmla="*/ 1511125 w 1786128"/>
              <a:gd name="connsiteY1" fmla="*/ 0 h 1649984"/>
              <a:gd name="connsiteX2" fmla="*/ 1786128 w 1786128"/>
              <a:gd name="connsiteY2" fmla="*/ 275003 h 1649984"/>
              <a:gd name="connsiteX3" fmla="*/ 1786128 w 1786128"/>
              <a:gd name="connsiteY3" fmla="*/ 1374981 h 1649984"/>
              <a:gd name="connsiteX4" fmla="*/ 1511125 w 1786128"/>
              <a:gd name="connsiteY4" fmla="*/ 1649984 h 1649984"/>
              <a:gd name="connsiteX5" fmla="*/ 275003 w 1786128"/>
              <a:gd name="connsiteY5" fmla="*/ 1649984 h 1649984"/>
              <a:gd name="connsiteX6" fmla="*/ 0 w 1786128"/>
              <a:gd name="connsiteY6" fmla="*/ 1374981 h 1649984"/>
              <a:gd name="connsiteX7" fmla="*/ 0 w 1786128"/>
              <a:gd name="connsiteY7" fmla="*/ 275003 h 1649984"/>
              <a:gd name="connsiteX8" fmla="*/ 275003 w 1786128"/>
              <a:gd name="connsiteY8" fmla="*/ 0 h 164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128" h="1649984">
                <a:moveTo>
                  <a:pt x="275003" y="0"/>
                </a:moveTo>
                <a:lnTo>
                  <a:pt x="1511125" y="0"/>
                </a:lnTo>
                <a:cubicBezTo>
                  <a:pt x="1663005" y="0"/>
                  <a:pt x="1786128" y="123123"/>
                  <a:pt x="1786128" y="275003"/>
                </a:cubicBezTo>
                <a:lnTo>
                  <a:pt x="1786128" y="1374981"/>
                </a:lnTo>
                <a:cubicBezTo>
                  <a:pt x="1786128" y="1526861"/>
                  <a:pt x="1663005" y="1649984"/>
                  <a:pt x="1511125" y="1649984"/>
                </a:cubicBezTo>
                <a:lnTo>
                  <a:pt x="275003" y="1649984"/>
                </a:lnTo>
                <a:cubicBezTo>
                  <a:pt x="123123" y="1649984"/>
                  <a:pt x="0" y="1526861"/>
                  <a:pt x="0" y="1374981"/>
                </a:cubicBezTo>
                <a:lnTo>
                  <a:pt x="0" y="275003"/>
                </a:lnTo>
                <a:cubicBezTo>
                  <a:pt x="0" y="123123"/>
                  <a:pt x="123123" y="0"/>
                  <a:pt x="275003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9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385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127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2C31785A-BB86-768F-2B31-B4FCFBB5BB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57600" y="3039872"/>
            <a:ext cx="1786128" cy="2661920"/>
          </a:xfrm>
          <a:custGeom>
            <a:avLst/>
            <a:gdLst>
              <a:gd name="connsiteX0" fmla="*/ 297694 w 1786128"/>
              <a:gd name="connsiteY0" fmla="*/ 0 h 2661920"/>
              <a:gd name="connsiteX1" fmla="*/ 1488434 w 1786128"/>
              <a:gd name="connsiteY1" fmla="*/ 0 h 2661920"/>
              <a:gd name="connsiteX2" fmla="*/ 1786128 w 1786128"/>
              <a:gd name="connsiteY2" fmla="*/ 297694 h 2661920"/>
              <a:gd name="connsiteX3" fmla="*/ 1786128 w 1786128"/>
              <a:gd name="connsiteY3" fmla="*/ 2364226 h 2661920"/>
              <a:gd name="connsiteX4" fmla="*/ 1488434 w 1786128"/>
              <a:gd name="connsiteY4" fmla="*/ 2661920 h 2661920"/>
              <a:gd name="connsiteX5" fmla="*/ 297694 w 1786128"/>
              <a:gd name="connsiteY5" fmla="*/ 2661920 h 2661920"/>
              <a:gd name="connsiteX6" fmla="*/ 0 w 1786128"/>
              <a:gd name="connsiteY6" fmla="*/ 2364226 h 2661920"/>
              <a:gd name="connsiteX7" fmla="*/ 0 w 1786128"/>
              <a:gd name="connsiteY7" fmla="*/ 297694 h 2661920"/>
              <a:gd name="connsiteX8" fmla="*/ 297694 w 1786128"/>
              <a:gd name="connsiteY8" fmla="*/ 0 h 266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128" h="2661920">
                <a:moveTo>
                  <a:pt x="297694" y="0"/>
                </a:moveTo>
                <a:lnTo>
                  <a:pt x="1488434" y="0"/>
                </a:lnTo>
                <a:cubicBezTo>
                  <a:pt x="1652846" y="0"/>
                  <a:pt x="1786128" y="133282"/>
                  <a:pt x="1786128" y="297694"/>
                </a:cubicBezTo>
                <a:lnTo>
                  <a:pt x="1786128" y="2364226"/>
                </a:lnTo>
                <a:cubicBezTo>
                  <a:pt x="1786128" y="2528638"/>
                  <a:pt x="1652846" y="2661920"/>
                  <a:pt x="1488434" y="2661920"/>
                </a:cubicBezTo>
                <a:lnTo>
                  <a:pt x="297694" y="2661920"/>
                </a:lnTo>
                <a:cubicBezTo>
                  <a:pt x="133282" y="2661920"/>
                  <a:pt x="0" y="2528638"/>
                  <a:pt x="0" y="2364226"/>
                </a:cubicBezTo>
                <a:lnTo>
                  <a:pt x="0" y="297694"/>
                </a:lnTo>
                <a:cubicBezTo>
                  <a:pt x="0" y="133282"/>
                  <a:pt x="133282" y="0"/>
                  <a:pt x="297694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1586844-16CA-F2F4-0577-23342DE547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60136" y="3039877"/>
            <a:ext cx="1786128" cy="1364743"/>
          </a:xfrm>
          <a:custGeom>
            <a:avLst/>
            <a:gdLst>
              <a:gd name="connsiteX0" fmla="*/ 227462 w 1786128"/>
              <a:gd name="connsiteY0" fmla="*/ 0 h 1364743"/>
              <a:gd name="connsiteX1" fmla="*/ 1558666 w 1786128"/>
              <a:gd name="connsiteY1" fmla="*/ 0 h 1364743"/>
              <a:gd name="connsiteX2" fmla="*/ 1786128 w 1786128"/>
              <a:gd name="connsiteY2" fmla="*/ 227462 h 1364743"/>
              <a:gd name="connsiteX3" fmla="*/ 1786128 w 1786128"/>
              <a:gd name="connsiteY3" fmla="*/ 1137281 h 1364743"/>
              <a:gd name="connsiteX4" fmla="*/ 1558666 w 1786128"/>
              <a:gd name="connsiteY4" fmla="*/ 1364743 h 1364743"/>
              <a:gd name="connsiteX5" fmla="*/ 227462 w 1786128"/>
              <a:gd name="connsiteY5" fmla="*/ 1364743 h 1364743"/>
              <a:gd name="connsiteX6" fmla="*/ 0 w 1786128"/>
              <a:gd name="connsiteY6" fmla="*/ 1137281 h 1364743"/>
              <a:gd name="connsiteX7" fmla="*/ 0 w 1786128"/>
              <a:gd name="connsiteY7" fmla="*/ 227462 h 1364743"/>
              <a:gd name="connsiteX8" fmla="*/ 227462 w 1786128"/>
              <a:gd name="connsiteY8" fmla="*/ 0 h 136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128" h="1364743">
                <a:moveTo>
                  <a:pt x="227462" y="0"/>
                </a:moveTo>
                <a:lnTo>
                  <a:pt x="1558666" y="0"/>
                </a:lnTo>
                <a:cubicBezTo>
                  <a:pt x="1684290" y="0"/>
                  <a:pt x="1786128" y="101838"/>
                  <a:pt x="1786128" y="227462"/>
                </a:cubicBezTo>
                <a:lnTo>
                  <a:pt x="1786128" y="1137281"/>
                </a:lnTo>
                <a:cubicBezTo>
                  <a:pt x="1786128" y="1262905"/>
                  <a:pt x="1684290" y="1364743"/>
                  <a:pt x="1558666" y="1364743"/>
                </a:cubicBezTo>
                <a:lnTo>
                  <a:pt x="227462" y="1364743"/>
                </a:lnTo>
                <a:cubicBezTo>
                  <a:pt x="101838" y="1364743"/>
                  <a:pt x="0" y="1262905"/>
                  <a:pt x="0" y="1137281"/>
                </a:cubicBezTo>
                <a:lnTo>
                  <a:pt x="0" y="227462"/>
                </a:lnTo>
                <a:cubicBezTo>
                  <a:pt x="0" y="101838"/>
                  <a:pt x="101838" y="0"/>
                  <a:pt x="227462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E1188AB-9457-30BA-4F26-131D880124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660136" y="4591560"/>
            <a:ext cx="1786128" cy="1935227"/>
          </a:xfrm>
          <a:custGeom>
            <a:avLst/>
            <a:gdLst>
              <a:gd name="connsiteX0" fmla="*/ 297694 w 1786128"/>
              <a:gd name="connsiteY0" fmla="*/ 0 h 1935227"/>
              <a:gd name="connsiteX1" fmla="*/ 1488434 w 1786128"/>
              <a:gd name="connsiteY1" fmla="*/ 0 h 1935227"/>
              <a:gd name="connsiteX2" fmla="*/ 1786128 w 1786128"/>
              <a:gd name="connsiteY2" fmla="*/ 297694 h 1935227"/>
              <a:gd name="connsiteX3" fmla="*/ 1786128 w 1786128"/>
              <a:gd name="connsiteY3" fmla="*/ 1637533 h 1935227"/>
              <a:gd name="connsiteX4" fmla="*/ 1488434 w 1786128"/>
              <a:gd name="connsiteY4" fmla="*/ 1935227 h 1935227"/>
              <a:gd name="connsiteX5" fmla="*/ 297694 w 1786128"/>
              <a:gd name="connsiteY5" fmla="*/ 1935227 h 1935227"/>
              <a:gd name="connsiteX6" fmla="*/ 0 w 1786128"/>
              <a:gd name="connsiteY6" fmla="*/ 1637533 h 1935227"/>
              <a:gd name="connsiteX7" fmla="*/ 0 w 1786128"/>
              <a:gd name="connsiteY7" fmla="*/ 297694 h 1935227"/>
              <a:gd name="connsiteX8" fmla="*/ 297694 w 1786128"/>
              <a:gd name="connsiteY8" fmla="*/ 0 h 193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128" h="1935227">
                <a:moveTo>
                  <a:pt x="297694" y="0"/>
                </a:moveTo>
                <a:lnTo>
                  <a:pt x="1488434" y="0"/>
                </a:lnTo>
                <a:cubicBezTo>
                  <a:pt x="1652846" y="0"/>
                  <a:pt x="1786128" y="133282"/>
                  <a:pt x="1786128" y="297694"/>
                </a:cubicBezTo>
                <a:lnTo>
                  <a:pt x="1786128" y="1637533"/>
                </a:lnTo>
                <a:cubicBezTo>
                  <a:pt x="1786128" y="1801945"/>
                  <a:pt x="1652846" y="1935227"/>
                  <a:pt x="1488434" y="1935227"/>
                </a:cubicBezTo>
                <a:lnTo>
                  <a:pt x="297694" y="1935227"/>
                </a:lnTo>
                <a:cubicBezTo>
                  <a:pt x="133282" y="1935227"/>
                  <a:pt x="0" y="1801945"/>
                  <a:pt x="0" y="1637533"/>
                </a:cubicBezTo>
                <a:lnTo>
                  <a:pt x="0" y="297694"/>
                </a:lnTo>
                <a:cubicBezTo>
                  <a:pt x="0" y="133282"/>
                  <a:pt x="133282" y="0"/>
                  <a:pt x="297694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EA4A83D-F065-7513-B5CF-D084ED9850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62672" y="3039872"/>
            <a:ext cx="1786128" cy="1649984"/>
          </a:xfrm>
          <a:custGeom>
            <a:avLst/>
            <a:gdLst>
              <a:gd name="connsiteX0" fmla="*/ 275003 w 1786128"/>
              <a:gd name="connsiteY0" fmla="*/ 0 h 1649984"/>
              <a:gd name="connsiteX1" fmla="*/ 1511125 w 1786128"/>
              <a:gd name="connsiteY1" fmla="*/ 0 h 1649984"/>
              <a:gd name="connsiteX2" fmla="*/ 1786128 w 1786128"/>
              <a:gd name="connsiteY2" fmla="*/ 275003 h 1649984"/>
              <a:gd name="connsiteX3" fmla="*/ 1786128 w 1786128"/>
              <a:gd name="connsiteY3" fmla="*/ 1374981 h 1649984"/>
              <a:gd name="connsiteX4" fmla="*/ 1511125 w 1786128"/>
              <a:gd name="connsiteY4" fmla="*/ 1649984 h 1649984"/>
              <a:gd name="connsiteX5" fmla="*/ 275003 w 1786128"/>
              <a:gd name="connsiteY5" fmla="*/ 1649984 h 1649984"/>
              <a:gd name="connsiteX6" fmla="*/ 0 w 1786128"/>
              <a:gd name="connsiteY6" fmla="*/ 1374981 h 1649984"/>
              <a:gd name="connsiteX7" fmla="*/ 0 w 1786128"/>
              <a:gd name="connsiteY7" fmla="*/ 275003 h 1649984"/>
              <a:gd name="connsiteX8" fmla="*/ 275003 w 1786128"/>
              <a:gd name="connsiteY8" fmla="*/ 0 h 164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86128" h="1649984">
                <a:moveTo>
                  <a:pt x="275003" y="0"/>
                </a:moveTo>
                <a:lnTo>
                  <a:pt x="1511125" y="0"/>
                </a:lnTo>
                <a:cubicBezTo>
                  <a:pt x="1663005" y="0"/>
                  <a:pt x="1786128" y="123123"/>
                  <a:pt x="1786128" y="275003"/>
                </a:cubicBezTo>
                <a:lnTo>
                  <a:pt x="1786128" y="1374981"/>
                </a:lnTo>
                <a:cubicBezTo>
                  <a:pt x="1786128" y="1526861"/>
                  <a:pt x="1663005" y="1649984"/>
                  <a:pt x="1511125" y="1649984"/>
                </a:cubicBezTo>
                <a:lnTo>
                  <a:pt x="275003" y="1649984"/>
                </a:lnTo>
                <a:cubicBezTo>
                  <a:pt x="123123" y="1649984"/>
                  <a:pt x="0" y="1526861"/>
                  <a:pt x="0" y="1374981"/>
                </a:cubicBezTo>
                <a:lnTo>
                  <a:pt x="0" y="275003"/>
                </a:lnTo>
                <a:cubicBezTo>
                  <a:pt x="0" y="123123"/>
                  <a:pt x="123123" y="0"/>
                  <a:pt x="275003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5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55B7B7A-D14B-1F73-5787-2A9BE9951A1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57606" y="1071371"/>
            <a:ext cx="1327197" cy="1499955"/>
          </a:xfrm>
          <a:custGeom>
            <a:avLst/>
            <a:gdLst>
              <a:gd name="connsiteX0" fmla="*/ 221204 w 1327197"/>
              <a:gd name="connsiteY0" fmla="*/ 0 h 1499955"/>
              <a:gd name="connsiteX1" fmla="*/ 1105993 w 1327197"/>
              <a:gd name="connsiteY1" fmla="*/ 0 h 1499955"/>
              <a:gd name="connsiteX2" fmla="*/ 1327197 w 1327197"/>
              <a:gd name="connsiteY2" fmla="*/ 221204 h 1499955"/>
              <a:gd name="connsiteX3" fmla="*/ 1327197 w 1327197"/>
              <a:gd name="connsiteY3" fmla="*/ 1499955 h 1499955"/>
              <a:gd name="connsiteX4" fmla="*/ 0 w 1327197"/>
              <a:gd name="connsiteY4" fmla="*/ 1499955 h 1499955"/>
              <a:gd name="connsiteX5" fmla="*/ 0 w 1327197"/>
              <a:gd name="connsiteY5" fmla="*/ 221204 h 1499955"/>
              <a:gd name="connsiteX6" fmla="*/ 221204 w 1327197"/>
              <a:gd name="connsiteY6" fmla="*/ 0 h 149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7197" h="1499955">
                <a:moveTo>
                  <a:pt x="221204" y="0"/>
                </a:moveTo>
                <a:lnTo>
                  <a:pt x="1105993" y="0"/>
                </a:lnTo>
                <a:cubicBezTo>
                  <a:pt x="1228161" y="0"/>
                  <a:pt x="1327197" y="99036"/>
                  <a:pt x="1327197" y="221204"/>
                </a:cubicBezTo>
                <a:lnTo>
                  <a:pt x="1327197" y="1499955"/>
                </a:lnTo>
                <a:lnTo>
                  <a:pt x="0" y="1499955"/>
                </a:lnTo>
                <a:lnTo>
                  <a:pt x="0" y="221204"/>
                </a:lnTo>
                <a:cubicBezTo>
                  <a:pt x="0" y="99036"/>
                  <a:pt x="99036" y="0"/>
                  <a:pt x="221204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10DCBF0-CCA0-D34C-306F-1CABBA46B9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45598" y="1808854"/>
            <a:ext cx="1327197" cy="1499955"/>
          </a:xfrm>
          <a:custGeom>
            <a:avLst/>
            <a:gdLst>
              <a:gd name="connsiteX0" fmla="*/ 221204 w 1327197"/>
              <a:gd name="connsiteY0" fmla="*/ 0 h 1499955"/>
              <a:gd name="connsiteX1" fmla="*/ 1105993 w 1327197"/>
              <a:gd name="connsiteY1" fmla="*/ 0 h 1499955"/>
              <a:gd name="connsiteX2" fmla="*/ 1327197 w 1327197"/>
              <a:gd name="connsiteY2" fmla="*/ 221204 h 1499955"/>
              <a:gd name="connsiteX3" fmla="*/ 1327197 w 1327197"/>
              <a:gd name="connsiteY3" fmla="*/ 1499955 h 1499955"/>
              <a:gd name="connsiteX4" fmla="*/ 0 w 1327197"/>
              <a:gd name="connsiteY4" fmla="*/ 1499955 h 1499955"/>
              <a:gd name="connsiteX5" fmla="*/ 0 w 1327197"/>
              <a:gd name="connsiteY5" fmla="*/ 221204 h 1499955"/>
              <a:gd name="connsiteX6" fmla="*/ 221204 w 1327197"/>
              <a:gd name="connsiteY6" fmla="*/ 0 h 149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7197" h="1499955">
                <a:moveTo>
                  <a:pt x="221204" y="0"/>
                </a:moveTo>
                <a:lnTo>
                  <a:pt x="1105993" y="0"/>
                </a:lnTo>
                <a:cubicBezTo>
                  <a:pt x="1228161" y="0"/>
                  <a:pt x="1327197" y="99036"/>
                  <a:pt x="1327197" y="221204"/>
                </a:cubicBezTo>
                <a:lnTo>
                  <a:pt x="1327197" y="1499955"/>
                </a:lnTo>
                <a:lnTo>
                  <a:pt x="0" y="1499955"/>
                </a:lnTo>
                <a:lnTo>
                  <a:pt x="0" y="221204"/>
                </a:lnTo>
                <a:cubicBezTo>
                  <a:pt x="0" y="99036"/>
                  <a:pt x="99036" y="0"/>
                  <a:pt x="221204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747BE9D-F185-598B-6587-35CE7D8DCF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57606" y="3039871"/>
            <a:ext cx="1327197" cy="1499955"/>
          </a:xfrm>
          <a:custGeom>
            <a:avLst/>
            <a:gdLst>
              <a:gd name="connsiteX0" fmla="*/ 221204 w 1327197"/>
              <a:gd name="connsiteY0" fmla="*/ 0 h 1499955"/>
              <a:gd name="connsiteX1" fmla="*/ 1105993 w 1327197"/>
              <a:gd name="connsiteY1" fmla="*/ 0 h 1499955"/>
              <a:gd name="connsiteX2" fmla="*/ 1327197 w 1327197"/>
              <a:gd name="connsiteY2" fmla="*/ 221204 h 1499955"/>
              <a:gd name="connsiteX3" fmla="*/ 1327197 w 1327197"/>
              <a:gd name="connsiteY3" fmla="*/ 1499955 h 1499955"/>
              <a:gd name="connsiteX4" fmla="*/ 0 w 1327197"/>
              <a:gd name="connsiteY4" fmla="*/ 1499955 h 1499955"/>
              <a:gd name="connsiteX5" fmla="*/ 0 w 1327197"/>
              <a:gd name="connsiteY5" fmla="*/ 221204 h 1499955"/>
              <a:gd name="connsiteX6" fmla="*/ 221204 w 1327197"/>
              <a:gd name="connsiteY6" fmla="*/ 0 h 149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7197" h="1499955">
                <a:moveTo>
                  <a:pt x="221204" y="0"/>
                </a:moveTo>
                <a:lnTo>
                  <a:pt x="1105993" y="0"/>
                </a:lnTo>
                <a:cubicBezTo>
                  <a:pt x="1228161" y="0"/>
                  <a:pt x="1327197" y="99036"/>
                  <a:pt x="1327197" y="221204"/>
                </a:cubicBezTo>
                <a:lnTo>
                  <a:pt x="1327197" y="1499955"/>
                </a:lnTo>
                <a:lnTo>
                  <a:pt x="0" y="1499955"/>
                </a:lnTo>
                <a:lnTo>
                  <a:pt x="0" y="221204"/>
                </a:lnTo>
                <a:cubicBezTo>
                  <a:pt x="0" y="99036"/>
                  <a:pt x="99036" y="0"/>
                  <a:pt x="221204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6C2284A-E0C2-1672-5676-35C8833311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45598" y="3777356"/>
            <a:ext cx="1327197" cy="1499955"/>
          </a:xfrm>
          <a:custGeom>
            <a:avLst/>
            <a:gdLst>
              <a:gd name="connsiteX0" fmla="*/ 221204 w 1327197"/>
              <a:gd name="connsiteY0" fmla="*/ 0 h 1499955"/>
              <a:gd name="connsiteX1" fmla="*/ 1105993 w 1327197"/>
              <a:gd name="connsiteY1" fmla="*/ 0 h 1499955"/>
              <a:gd name="connsiteX2" fmla="*/ 1327197 w 1327197"/>
              <a:gd name="connsiteY2" fmla="*/ 221204 h 1499955"/>
              <a:gd name="connsiteX3" fmla="*/ 1327197 w 1327197"/>
              <a:gd name="connsiteY3" fmla="*/ 1499955 h 1499955"/>
              <a:gd name="connsiteX4" fmla="*/ 0 w 1327197"/>
              <a:gd name="connsiteY4" fmla="*/ 1499955 h 1499955"/>
              <a:gd name="connsiteX5" fmla="*/ 0 w 1327197"/>
              <a:gd name="connsiteY5" fmla="*/ 221204 h 1499955"/>
              <a:gd name="connsiteX6" fmla="*/ 221204 w 1327197"/>
              <a:gd name="connsiteY6" fmla="*/ 0 h 1499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7197" h="1499955">
                <a:moveTo>
                  <a:pt x="221204" y="0"/>
                </a:moveTo>
                <a:lnTo>
                  <a:pt x="1105993" y="0"/>
                </a:lnTo>
                <a:cubicBezTo>
                  <a:pt x="1228161" y="0"/>
                  <a:pt x="1327197" y="99036"/>
                  <a:pt x="1327197" y="221204"/>
                </a:cubicBezTo>
                <a:lnTo>
                  <a:pt x="1327197" y="1499955"/>
                </a:lnTo>
                <a:lnTo>
                  <a:pt x="0" y="1499955"/>
                </a:lnTo>
                <a:lnTo>
                  <a:pt x="0" y="221204"/>
                </a:lnTo>
                <a:cubicBezTo>
                  <a:pt x="0" y="99036"/>
                  <a:pt x="99036" y="0"/>
                  <a:pt x="221204" y="0"/>
                </a:cubicBezTo>
                <a:close/>
              </a:path>
            </a:pathLst>
          </a:custGeom>
          <a:pattFill prst="pct5">
            <a:fgClr>
              <a:schemeClr val="tx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0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Exo 2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xo 2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xo 2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xo 2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 2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 2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215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Exo 2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xo 2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xo 2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xo 2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 2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xo 2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4.xml"/><Relationship Id="rId3" Type="http://schemas.openxmlformats.org/officeDocument/2006/relationships/image" Target="../media/image21.png"/><Relationship Id="rId7" Type="http://schemas.openxmlformats.org/officeDocument/2006/relationships/chart" Target="../charts/chart2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chart" Target="../charts/chart2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5" Type="http://schemas.openxmlformats.org/officeDocument/2006/relationships/chart" Target="../charts/chart26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3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1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6.xml"/><Relationship Id="rId3" Type="http://schemas.openxmlformats.org/officeDocument/2006/relationships/image" Target="../media/image21.png"/><Relationship Id="rId7" Type="http://schemas.openxmlformats.org/officeDocument/2006/relationships/chart" Target="../charts/chart3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4.xml"/><Relationship Id="rId5" Type="http://schemas.openxmlformats.org/officeDocument/2006/relationships/chart" Target="../charts/chart33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chart" Target="../charts/chart40.xml"/><Relationship Id="rId12" Type="http://schemas.openxmlformats.org/officeDocument/2006/relationships/image" Target="../media/image7.png"/><Relationship Id="rId17" Type="http://schemas.openxmlformats.org/officeDocument/2006/relationships/chart" Target="../charts/chart42.xml"/><Relationship Id="rId2" Type="http://schemas.openxmlformats.org/officeDocument/2006/relationships/image" Target="../media/image22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chart" Target="../charts/chart41.xml"/><Relationship Id="rId5" Type="http://schemas.openxmlformats.org/officeDocument/2006/relationships/chart" Target="../charts/chart38.xml"/><Relationship Id="rId15" Type="http://schemas.openxmlformats.org/officeDocument/2006/relationships/image" Target="../media/image29.png"/><Relationship Id="rId10" Type="http://schemas.openxmlformats.org/officeDocument/2006/relationships/image" Target="../media/image26.png"/><Relationship Id="rId4" Type="http://schemas.openxmlformats.org/officeDocument/2006/relationships/chart" Target="../charts/chart37.xml"/><Relationship Id="rId9" Type="http://schemas.openxmlformats.org/officeDocument/2006/relationships/image" Target="../media/image25.png"/><Relationship Id="rId1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chart" Target="../charts/chart46.xml"/><Relationship Id="rId12" Type="http://schemas.openxmlformats.org/officeDocument/2006/relationships/chart" Target="../charts/chart4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11" Type="http://schemas.openxmlformats.org/officeDocument/2006/relationships/image" Target="../media/image33.png"/><Relationship Id="rId5" Type="http://schemas.openxmlformats.org/officeDocument/2006/relationships/chart" Target="../charts/chart44.xml"/><Relationship Id="rId10" Type="http://schemas.openxmlformats.org/officeDocument/2006/relationships/image" Target="../media/image26.png"/><Relationship Id="rId4" Type="http://schemas.openxmlformats.org/officeDocument/2006/relationships/chart" Target="../charts/chart43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anfavea/posts/?feedView=all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www.instagram.com/anfavea_oficial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channel/UCe2zCPJnxIv4i9fK1tD5z3w" TargetMode="External"/><Relationship Id="rId5" Type="http://schemas.openxmlformats.org/officeDocument/2006/relationships/image" Target="../media/image37.png"/><Relationship Id="rId10" Type="http://schemas.openxmlformats.org/officeDocument/2006/relationships/hyperlink" Target="https://www.instagram.com/presidente_anfavea/" TargetMode="External"/><Relationship Id="rId4" Type="http://schemas.openxmlformats.org/officeDocument/2006/relationships/image" Target="../media/image36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3.jpeg"/><Relationship Id="rId7" Type="http://schemas.openxmlformats.org/officeDocument/2006/relationships/image" Target="../media/image11.svg"/><Relationship Id="rId12" Type="http://schemas.openxmlformats.org/officeDocument/2006/relationships/image" Target="../media/image1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svg"/><Relationship Id="rId4" Type="http://schemas.openxmlformats.org/officeDocument/2006/relationships/image" Target="../media/image2.jpe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chart" Target="../charts/chart1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chart" Target="../charts/chart1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: Rounded Corners 31">
            <a:extLst>
              <a:ext uri="{FF2B5EF4-FFF2-40B4-BE49-F238E27FC236}">
                <a16:creationId xmlns:a16="http://schemas.microsoft.com/office/drawing/2014/main" id="{7703CB06-EB57-DAA7-4A47-1731BDEA8255}"/>
              </a:ext>
            </a:extLst>
          </p:cNvPr>
          <p:cNvSpPr/>
          <p:nvPr/>
        </p:nvSpPr>
        <p:spPr>
          <a:xfrm>
            <a:off x="5885072" y="4365892"/>
            <a:ext cx="1786128" cy="824992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A202B7C-82F2-D566-FC9B-5EE55A0225DD}"/>
              </a:ext>
            </a:extLst>
          </p:cNvPr>
          <p:cNvSpPr/>
          <p:nvPr/>
        </p:nvSpPr>
        <p:spPr>
          <a:xfrm>
            <a:off x="5885072" y="1118205"/>
            <a:ext cx="394363" cy="394359"/>
          </a:xfrm>
          <a:prstGeom prst="roundRect">
            <a:avLst/>
          </a:prstGeom>
          <a:solidFill>
            <a:srgbClr val="045189"/>
          </a:solidFill>
          <a:ln>
            <a:noFill/>
          </a:ln>
          <a:effectLst>
            <a:outerShdw blurRad="254000" dist="381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5" name="Espaço Reservado para Imagem 24">
            <a:extLst>
              <a:ext uri="{FF2B5EF4-FFF2-40B4-BE49-F238E27FC236}">
                <a16:creationId xmlns:a16="http://schemas.microsoft.com/office/drawing/2014/main" id="{9E18CEA1-E22E-46A4-DD0A-69EEDC086F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5" r="8331"/>
          <a:stretch>
            <a:fillRect/>
          </a:stretch>
        </p:blipFill>
        <p:spPr>
          <a:xfrm>
            <a:off x="1880001" y="2528964"/>
            <a:ext cx="1786128" cy="2661920"/>
          </a:xfrm>
        </p:spPr>
      </p:pic>
      <p:pic>
        <p:nvPicPr>
          <p:cNvPr id="27" name="Espaço Reservado para Imagem 26">
            <a:extLst>
              <a:ext uri="{FF2B5EF4-FFF2-40B4-BE49-F238E27FC236}">
                <a16:creationId xmlns:a16="http://schemas.microsoft.com/office/drawing/2014/main" id="{1FFC9301-7728-AFA4-6A3E-65549632F7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r="7911"/>
          <a:stretch/>
        </p:blipFill>
        <p:spPr>
          <a:xfrm>
            <a:off x="3882537" y="2528969"/>
            <a:ext cx="1786128" cy="1364743"/>
          </a:xfrm>
        </p:spPr>
      </p:pic>
      <p:pic>
        <p:nvPicPr>
          <p:cNvPr id="29" name="Espaço Reservado para Imagem 28">
            <a:extLst>
              <a:ext uri="{FF2B5EF4-FFF2-40B4-BE49-F238E27FC236}">
                <a16:creationId xmlns:a16="http://schemas.microsoft.com/office/drawing/2014/main" id="{B4397EB8-F87F-5F73-0272-464A185FC0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1" r="10208"/>
          <a:stretch>
            <a:fillRect/>
          </a:stretch>
        </p:blipFill>
        <p:spPr>
          <a:xfrm>
            <a:off x="3882537" y="4080652"/>
            <a:ext cx="1786128" cy="1935227"/>
          </a:xfrm>
        </p:spPr>
      </p:pic>
      <p:pic>
        <p:nvPicPr>
          <p:cNvPr id="31" name="Espaço Reservado para Imagem 30">
            <a:extLst>
              <a:ext uri="{FF2B5EF4-FFF2-40B4-BE49-F238E27FC236}">
                <a16:creationId xmlns:a16="http://schemas.microsoft.com/office/drawing/2014/main" id="{32814F07-F705-DEC6-822A-92E23D8596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r="13942"/>
          <a:stretch/>
        </p:blipFill>
        <p:spPr>
          <a:xfrm>
            <a:off x="5885073" y="2528964"/>
            <a:ext cx="1786128" cy="1649984"/>
          </a:xfrm>
        </p:spPr>
      </p:pic>
      <p:pic>
        <p:nvPicPr>
          <p:cNvPr id="36" name="Gráfico 35">
            <a:extLst>
              <a:ext uri="{FF2B5EF4-FFF2-40B4-BE49-F238E27FC236}">
                <a16:creationId xmlns:a16="http://schemas.microsoft.com/office/drawing/2014/main" id="{D3DC45EC-1394-91A1-BE15-D527AD44D0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50675" y="1173980"/>
            <a:ext cx="263156" cy="263156"/>
          </a:xfrm>
          <a:prstGeom prst="rect">
            <a:avLst/>
          </a:prstGeom>
        </p:spPr>
      </p:pic>
      <p:cxnSp>
        <p:nvCxnSpPr>
          <p:cNvPr id="7" name="Straight Connector 52">
            <a:extLst>
              <a:ext uri="{FF2B5EF4-FFF2-40B4-BE49-F238E27FC236}">
                <a16:creationId xmlns:a16="http://schemas.microsoft.com/office/drawing/2014/main" id="{B98A99ED-0A87-4C62-E22E-CE4C8684DB96}"/>
              </a:ext>
            </a:extLst>
          </p:cNvPr>
          <p:cNvCxnSpPr>
            <a:cxnSpLocks/>
          </p:cNvCxnSpPr>
          <p:nvPr/>
        </p:nvCxnSpPr>
        <p:spPr>
          <a:xfrm>
            <a:off x="914400" y="0"/>
            <a:ext cx="0" cy="685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9">
            <a:extLst>
              <a:ext uri="{FF2B5EF4-FFF2-40B4-BE49-F238E27FC236}">
                <a16:creationId xmlns:a16="http://schemas.microsoft.com/office/drawing/2014/main" id="{EC015652-EBCC-C4D2-C6ED-BD61103CBE16}"/>
              </a:ext>
            </a:extLst>
          </p:cNvPr>
          <p:cNvGrpSpPr/>
          <p:nvPr/>
        </p:nvGrpSpPr>
        <p:grpSpPr>
          <a:xfrm>
            <a:off x="395644" y="220893"/>
            <a:ext cx="123114" cy="94748"/>
            <a:chOff x="2020553" y="837463"/>
            <a:chExt cx="335012" cy="257825"/>
          </a:xfrm>
          <a:solidFill>
            <a:schemeClr val="bg1">
              <a:lumMod val="75000"/>
              <a:alpha val="50000"/>
            </a:schemeClr>
          </a:solidFill>
        </p:grpSpPr>
        <p:sp>
          <p:nvSpPr>
            <p:cNvPr id="13" name="Rectangle: Rounded Corners 16">
              <a:extLst>
                <a:ext uri="{FF2B5EF4-FFF2-40B4-BE49-F238E27FC236}">
                  <a16:creationId xmlns:a16="http://schemas.microsoft.com/office/drawing/2014/main" id="{CD4D9EC3-8600-CD8D-3D16-BD6EB6C4D35C}"/>
                </a:ext>
              </a:extLst>
            </p:cNvPr>
            <p:cNvSpPr/>
            <p:nvPr/>
          </p:nvSpPr>
          <p:spPr>
            <a:xfrm>
              <a:off x="2020553" y="837463"/>
              <a:ext cx="335012" cy="457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8" name="Rectangle: Rounded Corners 127">
              <a:extLst>
                <a:ext uri="{FF2B5EF4-FFF2-40B4-BE49-F238E27FC236}">
                  <a16:creationId xmlns:a16="http://schemas.microsoft.com/office/drawing/2014/main" id="{3EFDAD9F-D8C9-C5A4-9202-F8E710AB78D3}"/>
                </a:ext>
              </a:extLst>
            </p:cNvPr>
            <p:cNvSpPr/>
            <p:nvPr/>
          </p:nvSpPr>
          <p:spPr>
            <a:xfrm>
              <a:off x="2020553" y="943516"/>
              <a:ext cx="335012" cy="457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9" name="Rectangle: Rounded Corners 134">
              <a:extLst>
                <a:ext uri="{FF2B5EF4-FFF2-40B4-BE49-F238E27FC236}">
                  <a16:creationId xmlns:a16="http://schemas.microsoft.com/office/drawing/2014/main" id="{4FAD1E43-3944-457D-D394-583C139D02BE}"/>
                </a:ext>
              </a:extLst>
            </p:cNvPr>
            <p:cNvSpPr/>
            <p:nvPr/>
          </p:nvSpPr>
          <p:spPr>
            <a:xfrm>
              <a:off x="2020553" y="1049568"/>
              <a:ext cx="171778" cy="457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9" name="Rectangle: Rounded Corners 31">
            <a:extLst>
              <a:ext uri="{FF2B5EF4-FFF2-40B4-BE49-F238E27FC236}">
                <a16:creationId xmlns:a16="http://schemas.microsoft.com/office/drawing/2014/main" id="{B2ED280D-380A-BE16-0763-E5902D78D7E7}"/>
              </a:ext>
            </a:extLst>
          </p:cNvPr>
          <p:cNvSpPr/>
          <p:nvPr/>
        </p:nvSpPr>
        <p:spPr>
          <a:xfrm>
            <a:off x="1880001" y="5343482"/>
            <a:ext cx="1786127" cy="672397"/>
          </a:xfrm>
          <a:prstGeom prst="roundRect">
            <a:avLst>
              <a:gd name="adj" fmla="val 21808"/>
            </a:avLst>
          </a:prstGeom>
          <a:solidFill>
            <a:srgbClr val="045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m 3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0B817EA3-2948-E1EB-1CD9-80EA59C9D5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231" y="307888"/>
            <a:ext cx="1533503" cy="24615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FD3CC80-4985-37BF-DFAA-EA250ED6F548}"/>
              </a:ext>
            </a:extLst>
          </p:cNvPr>
          <p:cNvSpPr txBox="1">
            <a:spLocks/>
          </p:cNvSpPr>
          <p:nvPr/>
        </p:nvSpPr>
        <p:spPr>
          <a:xfrm>
            <a:off x="1797774" y="539183"/>
            <a:ext cx="5146113" cy="1402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+mj-ea"/>
                <a:cs typeface="+mj-cs"/>
              </a:rPr>
              <a:t>Coletiva de Imprensa</a:t>
            </a:r>
          </a:p>
        </p:txBody>
      </p:sp>
      <p:pic>
        <p:nvPicPr>
          <p:cNvPr id="6" name="Imagem 5" descr="Interface gráfica do usuário, Aplicativo, Teams&#10;&#10;O conteúdo gerado por IA pode estar incorreto.">
            <a:extLst>
              <a:ext uri="{FF2B5EF4-FFF2-40B4-BE49-F238E27FC236}">
                <a16:creationId xmlns:a16="http://schemas.microsoft.com/office/drawing/2014/main" id="{9EFFB42E-9190-658F-E302-7E18DD3663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71" y="5912694"/>
            <a:ext cx="5385319" cy="685081"/>
          </a:xfrm>
          <a:prstGeom prst="rect">
            <a:avLst/>
          </a:prstGeom>
        </p:spPr>
      </p:pic>
      <p:sp>
        <p:nvSpPr>
          <p:cNvPr id="2" name="Subtítulo 2">
            <a:extLst>
              <a:ext uri="{FF2B5EF4-FFF2-40B4-BE49-F238E27FC236}">
                <a16:creationId xmlns:a16="http://schemas.microsoft.com/office/drawing/2014/main" id="{5F3C7628-C19B-D04A-2013-F8F99F6F9B0E}"/>
              </a:ext>
            </a:extLst>
          </p:cNvPr>
          <p:cNvSpPr txBox="1">
            <a:spLocks/>
          </p:cNvSpPr>
          <p:nvPr/>
        </p:nvSpPr>
        <p:spPr>
          <a:xfrm>
            <a:off x="1878165" y="1786042"/>
            <a:ext cx="4505606" cy="590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Desempenho da Indústria Automotiva Brasileira | Fevereiro 2026</a:t>
            </a:r>
          </a:p>
        </p:txBody>
      </p:sp>
    </p:spTree>
    <p:extLst>
      <p:ext uri="{BB962C8B-B14F-4D97-AF65-F5344CB8AC3E}">
        <p14:creationId xmlns:p14="http://schemas.microsoft.com/office/powerpoint/2010/main" val="423143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1933D780-6C24-DE6B-CCBB-FF820C6F0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7023" y="6799"/>
            <a:ext cx="12192000" cy="6858000"/>
          </a:xfrm>
          <a:prstGeom prst="rect">
            <a:avLst/>
          </a:prstGeom>
        </p:spPr>
      </p:pic>
      <p:pic>
        <p:nvPicPr>
          <p:cNvPr id="7" name="Imagem 6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3A74CB5E-CA69-2F4A-A7FC-1E29C44A3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32" name="TextBox 22">
            <a:extLst>
              <a:ext uri="{FF2B5EF4-FFF2-40B4-BE49-F238E27FC236}">
                <a16:creationId xmlns:a16="http://schemas.microsoft.com/office/drawing/2014/main" id="{838B4188-C450-2379-6F8A-9A759DA5727D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Produção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200B308E-EEED-1CA7-CFBE-8ECD63C3A18A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>
                <a:solidFill>
                  <a:schemeClr val="bg1"/>
                </a:solidFill>
              </a:rPr>
              <a:t>Emplacamento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9FEBAC56-7E5A-EC7B-CEC2-42E9FF0E4149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Exportação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37" name="TextBox 22">
            <a:extLst>
              <a:ext uri="{FF2B5EF4-FFF2-40B4-BE49-F238E27FC236}">
                <a16:creationId xmlns:a16="http://schemas.microsoft.com/office/drawing/2014/main" id="{B42EC632-E91D-C6BF-162E-31AE3F78F5A3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Importados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50298417-1787-78DD-B3B0-84CCDE505FD8}"/>
              </a:ext>
            </a:extLst>
          </p:cNvPr>
          <p:cNvSpPr/>
          <p:nvPr/>
        </p:nvSpPr>
        <p:spPr>
          <a:xfrm>
            <a:off x="4469569" y="5036378"/>
            <a:ext cx="2429996" cy="974434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latin typeface="Exo 2" pitchFamily="2" charset="0"/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F0657145-E415-AF89-6E3D-DC1A684AF802}"/>
              </a:ext>
            </a:extLst>
          </p:cNvPr>
          <p:cNvSpPr txBox="1"/>
          <p:nvPr/>
        </p:nvSpPr>
        <p:spPr>
          <a:xfrm>
            <a:off x="423302" y="890534"/>
            <a:ext cx="178618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r"/>
            <a:r>
              <a:rPr lang="pt-BR" sz="2200" b="0">
                <a:solidFill>
                  <a:srgbClr val="045189"/>
                </a:solidFill>
              </a:rPr>
              <a:t>Média diária</a:t>
            </a:r>
            <a:endParaRPr lang="en-US" sz="2200" b="0">
              <a:solidFill>
                <a:srgbClr val="045189"/>
              </a:solidFill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84576652-7E94-791B-ACD3-4038EA229A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2228412"/>
              </p:ext>
            </p:extLst>
          </p:nvPr>
        </p:nvGraphicFramePr>
        <p:xfrm>
          <a:off x="916263" y="969163"/>
          <a:ext cx="8995256" cy="4164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22">
            <a:extLst>
              <a:ext uri="{FF2B5EF4-FFF2-40B4-BE49-F238E27FC236}">
                <a16:creationId xmlns:a16="http://schemas.microsoft.com/office/drawing/2014/main" id="{C878863A-D7FE-12E0-D601-BEA46518ED97}"/>
              </a:ext>
            </a:extLst>
          </p:cNvPr>
          <p:cNvSpPr txBox="1"/>
          <p:nvPr/>
        </p:nvSpPr>
        <p:spPr>
          <a:xfrm>
            <a:off x="4576801" y="5247828"/>
            <a:ext cx="2322764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1400" b="0">
                <a:solidFill>
                  <a:srgbClr val="045189"/>
                </a:solidFill>
              </a:rPr>
              <a:t>Fev 26 vs. Jan 26: </a:t>
            </a:r>
            <a:r>
              <a:rPr lang="pt-BR" sz="1600">
                <a:solidFill>
                  <a:srgbClr val="045189"/>
                </a:solidFill>
              </a:rPr>
              <a:t>+ 26,7%</a:t>
            </a:r>
          </a:p>
          <a:p>
            <a:pPr algn="ctr"/>
            <a:r>
              <a:rPr lang="pt-BR" sz="1400" b="0">
                <a:solidFill>
                  <a:srgbClr val="045189"/>
                </a:solidFill>
              </a:rPr>
              <a:t>Fev 26 vs. Fev 25: </a:t>
            </a:r>
            <a:r>
              <a:rPr lang="pt-BR" sz="1600">
                <a:solidFill>
                  <a:srgbClr val="045189"/>
                </a:solidFill>
              </a:rPr>
              <a:t>+ 11,2% </a:t>
            </a:r>
            <a:endParaRPr lang="en-US" sz="1600">
              <a:solidFill>
                <a:srgbClr val="045189"/>
              </a:solidFill>
            </a:endParaRP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99B078AB-44BB-CB6A-4ABA-9EFF698F5096}"/>
              </a:ext>
            </a:extLst>
          </p:cNvPr>
          <p:cNvGrpSpPr/>
          <p:nvPr/>
        </p:nvGrpSpPr>
        <p:grpSpPr>
          <a:xfrm>
            <a:off x="4715136" y="1589931"/>
            <a:ext cx="1397510" cy="215444"/>
            <a:chOff x="4146754" y="1419154"/>
            <a:chExt cx="1397510" cy="215444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8F0623C2-4A6C-314A-8D3E-A845000922C9}"/>
                </a:ext>
              </a:extLst>
            </p:cNvPr>
            <p:cNvSpPr/>
            <p:nvPr/>
          </p:nvSpPr>
          <p:spPr>
            <a:xfrm>
              <a:off x="4146754" y="1461566"/>
              <a:ext cx="130621" cy="130621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Exo 2" pitchFamily="2" charset="0"/>
              </a:endParaRPr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EEF703A2-EEC9-07AE-DCE8-428BA4626693}"/>
                </a:ext>
              </a:extLst>
            </p:cNvPr>
            <p:cNvSpPr txBox="1"/>
            <p:nvPr/>
          </p:nvSpPr>
          <p:spPr>
            <a:xfrm>
              <a:off x="4228055" y="1419154"/>
              <a:ext cx="586410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algn="ctr"/>
              <a:r>
                <a:rPr lang="pt-BR" sz="1400" b="0"/>
                <a:t>2025</a:t>
              </a:r>
              <a:endParaRPr lang="en-US" sz="1400" b="0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79FFD1DD-1CE1-AEB5-0D7D-53A8997CD328}"/>
                </a:ext>
              </a:extLst>
            </p:cNvPr>
            <p:cNvSpPr/>
            <p:nvPr/>
          </p:nvSpPr>
          <p:spPr>
            <a:xfrm>
              <a:off x="4895766" y="1461566"/>
              <a:ext cx="130621" cy="130621"/>
            </a:xfrm>
            <a:prstGeom prst="rect">
              <a:avLst/>
            </a:prstGeom>
            <a:solidFill>
              <a:srgbClr val="11B5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latin typeface="Exo 2" pitchFamily="2" charset="0"/>
              </a:endParaRPr>
            </a:p>
          </p:txBody>
        </p:sp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F8757CAA-38C0-AFDB-F72E-34DED2C65436}"/>
                </a:ext>
              </a:extLst>
            </p:cNvPr>
            <p:cNvSpPr txBox="1"/>
            <p:nvPr/>
          </p:nvSpPr>
          <p:spPr>
            <a:xfrm>
              <a:off x="5026387" y="1419154"/>
              <a:ext cx="517877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algn="ctr"/>
              <a:r>
                <a:rPr lang="pt-BR" sz="1400" b="0"/>
                <a:t>2026</a:t>
              </a:r>
              <a:endParaRPr lang="en-US" sz="1400" b="0"/>
            </a:p>
          </p:txBody>
        </p:sp>
      </p:grpSp>
      <p:sp>
        <p:nvSpPr>
          <p:cNvPr id="2" name="TextBox 22">
            <a:extLst>
              <a:ext uri="{FF2B5EF4-FFF2-40B4-BE49-F238E27FC236}">
                <a16:creationId xmlns:a16="http://schemas.microsoft.com/office/drawing/2014/main" id="{2376A3E8-DD2E-8FEC-52B9-8798AB79FD1A}"/>
              </a:ext>
            </a:extLst>
          </p:cNvPr>
          <p:cNvSpPr txBox="1"/>
          <p:nvPr/>
        </p:nvSpPr>
        <p:spPr>
          <a:xfrm>
            <a:off x="640801" y="1264465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(em mil unidades)</a:t>
            </a:r>
            <a:endParaRPr lang="en-US" sz="1400" b="0">
              <a:solidFill>
                <a:srgbClr val="045189"/>
              </a:solidFill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DC0341D7-34E6-A9BA-45AD-BD49E4D44FFA}"/>
              </a:ext>
            </a:extLst>
          </p:cNvPr>
          <p:cNvSpPr txBox="1"/>
          <p:nvPr/>
        </p:nvSpPr>
        <p:spPr>
          <a:xfrm>
            <a:off x="621750" y="347738"/>
            <a:ext cx="450627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2400">
                <a:solidFill>
                  <a:srgbClr val="045189"/>
                </a:solidFill>
              </a:rPr>
              <a:t>Emplacamento </a:t>
            </a:r>
            <a:r>
              <a:rPr lang="pt-BR" sz="2000" b="0">
                <a:solidFill>
                  <a:srgbClr val="045189"/>
                </a:solidFill>
              </a:rPr>
              <a:t>|</a:t>
            </a:r>
            <a:r>
              <a:rPr lang="pt-BR" sz="2400">
                <a:solidFill>
                  <a:srgbClr val="045189"/>
                </a:solidFill>
              </a:rPr>
              <a:t> Autoveículos</a:t>
            </a:r>
            <a:endParaRPr lang="en-US" sz="2300">
              <a:solidFill>
                <a:srgbClr val="045189"/>
              </a:solidFill>
            </a:endParaRPr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874DDCDE-94DB-4163-D8FC-5B8FF92C2E22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4818637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ítulo 1">
            <a:extLst>
              <a:ext uri="{FF2B5EF4-FFF2-40B4-BE49-F238E27FC236}">
                <a16:creationId xmlns:a16="http://schemas.microsoft.com/office/drawing/2014/main" id="{53AA7F95-C377-C011-7FBD-EB91D116A4D0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Fonte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Anfavea</a:t>
            </a:r>
          </a:p>
        </p:txBody>
      </p:sp>
    </p:spTree>
    <p:extLst>
      <p:ext uri="{BB962C8B-B14F-4D97-AF65-F5344CB8AC3E}">
        <p14:creationId xmlns:p14="http://schemas.microsoft.com/office/powerpoint/2010/main" val="1644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>
            <a:extLst>
              <a:ext uri="{FF2B5EF4-FFF2-40B4-BE49-F238E27FC236}">
                <a16:creationId xmlns:a16="http://schemas.microsoft.com/office/drawing/2014/main" id="{F2F77CE1-1FD6-5DCA-A19B-1B8E0124E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7023" y="6073"/>
            <a:ext cx="12192000" cy="6858000"/>
          </a:xfrm>
          <a:prstGeom prst="rect">
            <a:avLst/>
          </a:prstGeom>
        </p:spPr>
      </p:pic>
      <p:pic>
        <p:nvPicPr>
          <p:cNvPr id="27" name="Imagem 26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40077141-22DC-1CB2-6D8E-C4FCFE45F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32" name="TextBox 22">
            <a:extLst>
              <a:ext uri="{FF2B5EF4-FFF2-40B4-BE49-F238E27FC236}">
                <a16:creationId xmlns:a16="http://schemas.microsoft.com/office/drawing/2014/main" id="{6C121D2D-3AD2-69D2-3323-24B632EC74B2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Produção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DC9AFBEB-BC12-84C0-E3B3-73CD3DEAF234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>
                <a:solidFill>
                  <a:schemeClr val="bg1"/>
                </a:solidFill>
              </a:rPr>
              <a:t>Emplacamento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D1380B7A-0449-5449-7CC2-AC521AF6DF79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Exportação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11B6B474-529B-1AD5-3629-FE085CDA9C4E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Importados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3FA678E2-B562-FF32-9B38-53F403594C05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(em mil unidades)</a:t>
            </a:r>
            <a:endParaRPr lang="en-US" sz="1400" b="0">
              <a:solidFill>
                <a:srgbClr val="045189"/>
              </a:solidFill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D42214EE-868E-F09A-72E2-A2C33322B3F1}"/>
              </a:ext>
            </a:extLst>
          </p:cNvPr>
          <p:cNvSpPr txBox="1"/>
          <p:nvPr/>
        </p:nvSpPr>
        <p:spPr>
          <a:xfrm>
            <a:off x="621750" y="347738"/>
            <a:ext cx="4656831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2400">
                <a:solidFill>
                  <a:srgbClr val="045189"/>
                </a:solidFill>
              </a:rPr>
              <a:t>Emplacamento </a:t>
            </a:r>
            <a:r>
              <a:rPr lang="pt-BR" sz="2000" b="0">
                <a:solidFill>
                  <a:srgbClr val="045189"/>
                </a:solidFill>
              </a:rPr>
              <a:t>|</a:t>
            </a:r>
            <a:r>
              <a:rPr lang="pt-BR" sz="2400">
                <a:solidFill>
                  <a:srgbClr val="045189"/>
                </a:solidFill>
              </a:rPr>
              <a:t> Veículos Leves</a:t>
            </a:r>
            <a:endParaRPr lang="en-US" sz="2300">
              <a:solidFill>
                <a:srgbClr val="045189"/>
              </a:solidFill>
            </a:endParaRP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01B92BB7-763B-94D1-A007-BD140E453E8B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5074178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ítulo 1">
            <a:extLst>
              <a:ext uri="{FF2B5EF4-FFF2-40B4-BE49-F238E27FC236}">
                <a16:creationId xmlns:a16="http://schemas.microsoft.com/office/drawing/2014/main" id="{387C62BD-86A5-CC84-0DBB-D509714E44AD}"/>
              </a:ext>
            </a:extLst>
          </p:cNvPr>
          <p:cNvSpPr txBox="1">
            <a:spLocks/>
          </p:cNvSpPr>
          <p:nvPr/>
        </p:nvSpPr>
        <p:spPr>
          <a:xfrm>
            <a:off x="9478985" y="6355179"/>
            <a:ext cx="1568112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*Furgões, Vans, Picapes até 3,5t</a:t>
            </a:r>
          </a:p>
        </p:txBody>
      </p:sp>
      <p:sp>
        <p:nvSpPr>
          <p:cNvPr id="56" name="Título 1">
            <a:extLst>
              <a:ext uri="{FF2B5EF4-FFF2-40B4-BE49-F238E27FC236}">
                <a16:creationId xmlns:a16="http://schemas.microsoft.com/office/drawing/2014/main" id="{66A413CB-0B7C-340C-A3F7-FDF8D1D69E35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Fonte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Anfavea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B7324C8-38B5-352E-E780-B82621358751}"/>
              </a:ext>
            </a:extLst>
          </p:cNvPr>
          <p:cNvSpPr/>
          <p:nvPr/>
        </p:nvSpPr>
        <p:spPr>
          <a:xfrm>
            <a:off x="1398832" y="4445599"/>
            <a:ext cx="3440412" cy="1609912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latin typeface="Exo 2" pitchFamily="2" charset="0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08804E87-8D8E-F2C5-71B9-9FDD6FCD8984}"/>
              </a:ext>
            </a:extLst>
          </p:cNvPr>
          <p:cNvSpPr>
            <a:spLocks noEditPoints="1"/>
          </p:cNvSpPr>
          <p:nvPr/>
        </p:nvSpPr>
        <p:spPr bwMode="auto">
          <a:xfrm>
            <a:off x="1605450" y="5460680"/>
            <a:ext cx="756691" cy="333379"/>
          </a:xfrm>
          <a:custGeom>
            <a:avLst/>
            <a:gdLst>
              <a:gd name="T0" fmla="*/ 835 w 1128"/>
              <a:gd name="T1" fmla="*/ 268 h 497"/>
              <a:gd name="T2" fmla="*/ 423 w 1128"/>
              <a:gd name="T3" fmla="*/ 129 h 497"/>
              <a:gd name="T4" fmla="*/ 617 w 1128"/>
              <a:gd name="T5" fmla="*/ 0 h 497"/>
              <a:gd name="T6" fmla="*/ 1008 w 1128"/>
              <a:gd name="T7" fmla="*/ 143 h 497"/>
              <a:gd name="T8" fmla="*/ 1104 w 1128"/>
              <a:gd name="T9" fmla="*/ 268 h 497"/>
              <a:gd name="T10" fmla="*/ 909 w 1128"/>
              <a:gd name="T11" fmla="*/ 247 h 497"/>
              <a:gd name="T12" fmla="*/ 474 w 1128"/>
              <a:gd name="T13" fmla="*/ 41 h 497"/>
              <a:gd name="T14" fmla="*/ 560 w 1128"/>
              <a:gd name="T15" fmla="*/ 127 h 497"/>
              <a:gd name="T16" fmla="*/ 617 w 1128"/>
              <a:gd name="T17" fmla="*/ 42 h 497"/>
              <a:gd name="T18" fmla="*/ 602 w 1128"/>
              <a:gd name="T19" fmla="*/ 127 h 497"/>
              <a:gd name="T20" fmla="*/ 617 w 1128"/>
              <a:gd name="T21" fmla="*/ 42 h 497"/>
              <a:gd name="T22" fmla="*/ 1070 w 1128"/>
              <a:gd name="T23" fmla="*/ 205 h 497"/>
              <a:gd name="T24" fmla="*/ 970 w 1128"/>
              <a:gd name="T25" fmla="*/ 178 h 497"/>
              <a:gd name="T26" fmla="*/ 979 w 1128"/>
              <a:gd name="T27" fmla="*/ 210 h 497"/>
              <a:gd name="T28" fmla="*/ 1074 w 1128"/>
              <a:gd name="T29" fmla="*/ 226 h 497"/>
              <a:gd name="T30" fmla="*/ 1018 w 1128"/>
              <a:gd name="T31" fmla="*/ 299 h 497"/>
              <a:gd name="T32" fmla="*/ 1050 w 1128"/>
              <a:gd name="T33" fmla="*/ 399 h 497"/>
              <a:gd name="T34" fmla="*/ 1128 w 1128"/>
              <a:gd name="T35" fmla="*/ 344 h 497"/>
              <a:gd name="T36" fmla="*/ 1117 w 1128"/>
              <a:gd name="T37" fmla="*/ 299 h 497"/>
              <a:gd name="T38" fmla="*/ 139 w 1128"/>
              <a:gd name="T39" fmla="*/ 268 h 497"/>
              <a:gd name="T40" fmla="*/ 13 w 1128"/>
              <a:gd name="T41" fmla="*/ 238 h 497"/>
              <a:gd name="T42" fmla="*/ 391 w 1128"/>
              <a:gd name="T43" fmla="*/ 126 h 497"/>
              <a:gd name="T44" fmla="*/ 287 w 1128"/>
              <a:gd name="T45" fmla="*/ 268 h 497"/>
              <a:gd name="T46" fmla="*/ 49 w 1128"/>
              <a:gd name="T47" fmla="*/ 172 h 497"/>
              <a:gd name="T48" fmla="*/ 36 w 1128"/>
              <a:gd name="T49" fmla="*/ 195 h 497"/>
              <a:gd name="T50" fmla="*/ 67 w 1128"/>
              <a:gd name="T51" fmla="*/ 246 h 497"/>
              <a:gd name="T52" fmla="*/ 49 w 1128"/>
              <a:gd name="T53" fmla="*/ 172 h 497"/>
              <a:gd name="T54" fmla="*/ 213 w 1128"/>
              <a:gd name="T55" fmla="*/ 408 h 497"/>
              <a:gd name="T56" fmla="*/ 213 w 1128"/>
              <a:gd name="T57" fmla="*/ 367 h 497"/>
              <a:gd name="T58" fmla="*/ 213 w 1128"/>
              <a:gd name="T59" fmla="*/ 279 h 497"/>
              <a:gd name="T60" fmla="*/ 213 w 1128"/>
              <a:gd name="T61" fmla="*/ 497 h 497"/>
              <a:gd name="T62" fmla="*/ 213 w 1128"/>
              <a:gd name="T63" fmla="*/ 279 h 497"/>
              <a:gd name="T64" fmla="*/ 273 w 1128"/>
              <a:gd name="T65" fmla="*/ 388 h 497"/>
              <a:gd name="T66" fmla="*/ 153 w 1128"/>
              <a:gd name="T67" fmla="*/ 388 h 497"/>
              <a:gd name="T68" fmla="*/ 0 w 1128"/>
              <a:gd name="T69" fmla="*/ 322 h 497"/>
              <a:gd name="T70" fmla="*/ 72 w 1128"/>
              <a:gd name="T71" fmla="*/ 399 h 497"/>
              <a:gd name="T72" fmla="*/ 103 w 1128"/>
              <a:gd name="T73" fmla="*/ 299 h 497"/>
              <a:gd name="T74" fmla="*/ 0 w 1128"/>
              <a:gd name="T75" fmla="*/ 322 h 497"/>
              <a:gd name="T76" fmla="*/ 323 w 1128"/>
              <a:gd name="T77" fmla="*/ 299 h 497"/>
              <a:gd name="T78" fmla="*/ 354 w 1128"/>
              <a:gd name="T79" fmla="*/ 399 h 497"/>
              <a:gd name="T80" fmla="*/ 768 w 1128"/>
              <a:gd name="T81" fmla="*/ 388 h 497"/>
              <a:gd name="T82" fmla="*/ 888 w 1128"/>
              <a:gd name="T83" fmla="*/ 388 h 497"/>
              <a:gd name="T84" fmla="*/ 929 w 1128"/>
              <a:gd name="T85" fmla="*/ 388 h 497"/>
              <a:gd name="T86" fmla="*/ 888 w 1128"/>
              <a:gd name="T87" fmla="*/ 388 h 497"/>
              <a:gd name="T88" fmla="*/ 1018 w 1128"/>
              <a:gd name="T89" fmla="*/ 388 h 497"/>
              <a:gd name="T90" fmla="*/ 800 w 1128"/>
              <a:gd name="T91" fmla="*/ 388 h 497"/>
              <a:gd name="T92" fmla="*/ 909 w 1128"/>
              <a:gd name="T93" fmla="*/ 448 h 497"/>
              <a:gd name="T94" fmla="*/ 909 w 1128"/>
              <a:gd name="T95" fmla="*/ 327 h 497"/>
              <a:gd name="T96" fmla="*/ 909 w 1128"/>
              <a:gd name="T97" fmla="*/ 4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28" h="497">
                <a:moveTo>
                  <a:pt x="909" y="247"/>
                </a:moveTo>
                <a:cubicBezTo>
                  <a:pt x="882" y="247"/>
                  <a:pt x="856" y="254"/>
                  <a:pt x="835" y="268"/>
                </a:cubicBezTo>
                <a:lnTo>
                  <a:pt x="423" y="268"/>
                </a:lnTo>
                <a:lnTo>
                  <a:pt x="423" y="129"/>
                </a:lnTo>
                <a:cubicBezTo>
                  <a:pt x="424" y="81"/>
                  <a:pt x="428" y="51"/>
                  <a:pt x="441" y="0"/>
                </a:cubicBezTo>
                <a:lnTo>
                  <a:pt x="617" y="0"/>
                </a:lnTo>
                <a:cubicBezTo>
                  <a:pt x="724" y="0"/>
                  <a:pt x="779" y="61"/>
                  <a:pt x="841" y="115"/>
                </a:cubicBezTo>
                <a:cubicBezTo>
                  <a:pt x="841" y="115"/>
                  <a:pt x="934" y="130"/>
                  <a:pt x="1008" y="143"/>
                </a:cubicBezTo>
                <a:cubicBezTo>
                  <a:pt x="1062" y="153"/>
                  <a:pt x="1085" y="163"/>
                  <a:pt x="1092" y="201"/>
                </a:cubicBezTo>
                <a:lnTo>
                  <a:pt x="1104" y="268"/>
                </a:lnTo>
                <a:lnTo>
                  <a:pt x="982" y="268"/>
                </a:lnTo>
                <a:cubicBezTo>
                  <a:pt x="961" y="254"/>
                  <a:pt x="936" y="247"/>
                  <a:pt x="909" y="247"/>
                </a:cubicBezTo>
                <a:close/>
                <a:moveTo>
                  <a:pt x="560" y="42"/>
                </a:moveTo>
                <a:lnTo>
                  <a:pt x="474" y="41"/>
                </a:lnTo>
                <a:cubicBezTo>
                  <a:pt x="468" y="73"/>
                  <a:pt x="465" y="98"/>
                  <a:pt x="464" y="127"/>
                </a:cubicBezTo>
                <a:lnTo>
                  <a:pt x="560" y="127"/>
                </a:lnTo>
                <a:lnTo>
                  <a:pt x="560" y="42"/>
                </a:lnTo>
                <a:close/>
                <a:moveTo>
                  <a:pt x="617" y="42"/>
                </a:moveTo>
                <a:lnTo>
                  <a:pt x="602" y="42"/>
                </a:lnTo>
                <a:lnTo>
                  <a:pt x="602" y="127"/>
                </a:lnTo>
                <a:lnTo>
                  <a:pt x="793" y="127"/>
                </a:lnTo>
                <a:cubicBezTo>
                  <a:pt x="741" y="81"/>
                  <a:pt x="696" y="42"/>
                  <a:pt x="617" y="42"/>
                </a:cubicBezTo>
                <a:close/>
                <a:moveTo>
                  <a:pt x="1074" y="226"/>
                </a:moveTo>
                <a:lnTo>
                  <a:pt x="1070" y="205"/>
                </a:lnTo>
                <a:cubicBezTo>
                  <a:pt x="1067" y="193"/>
                  <a:pt x="1064" y="185"/>
                  <a:pt x="1051" y="178"/>
                </a:cubicBezTo>
                <a:lnTo>
                  <a:pt x="970" y="178"/>
                </a:lnTo>
                <a:cubicBezTo>
                  <a:pt x="959" y="178"/>
                  <a:pt x="957" y="185"/>
                  <a:pt x="964" y="193"/>
                </a:cubicBezTo>
                <a:cubicBezTo>
                  <a:pt x="971" y="202"/>
                  <a:pt x="973" y="204"/>
                  <a:pt x="979" y="210"/>
                </a:cubicBezTo>
                <a:cubicBezTo>
                  <a:pt x="996" y="226"/>
                  <a:pt x="1022" y="226"/>
                  <a:pt x="1054" y="226"/>
                </a:cubicBezTo>
                <a:lnTo>
                  <a:pt x="1074" y="226"/>
                </a:lnTo>
                <a:close/>
                <a:moveTo>
                  <a:pt x="1117" y="299"/>
                </a:moveTo>
                <a:lnTo>
                  <a:pt x="1018" y="299"/>
                </a:lnTo>
                <a:cubicBezTo>
                  <a:pt x="1038" y="324"/>
                  <a:pt x="1050" y="354"/>
                  <a:pt x="1050" y="388"/>
                </a:cubicBezTo>
                <a:lnTo>
                  <a:pt x="1050" y="399"/>
                </a:lnTo>
                <a:cubicBezTo>
                  <a:pt x="1050" y="399"/>
                  <a:pt x="1090" y="387"/>
                  <a:pt x="1100" y="384"/>
                </a:cubicBezTo>
                <a:cubicBezTo>
                  <a:pt x="1124" y="377"/>
                  <a:pt x="1128" y="364"/>
                  <a:pt x="1128" y="344"/>
                </a:cubicBezTo>
                <a:cubicBezTo>
                  <a:pt x="1128" y="338"/>
                  <a:pt x="1128" y="323"/>
                  <a:pt x="1128" y="323"/>
                </a:cubicBezTo>
                <a:cubicBezTo>
                  <a:pt x="1128" y="314"/>
                  <a:pt x="1124" y="305"/>
                  <a:pt x="1117" y="299"/>
                </a:cubicBezTo>
                <a:moveTo>
                  <a:pt x="213" y="247"/>
                </a:moveTo>
                <a:cubicBezTo>
                  <a:pt x="186" y="247"/>
                  <a:pt x="161" y="254"/>
                  <a:pt x="139" y="268"/>
                </a:cubicBezTo>
                <a:lnTo>
                  <a:pt x="13" y="268"/>
                </a:lnTo>
                <a:lnTo>
                  <a:pt x="13" y="238"/>
                </a:lnTo>
                <a:cubicBezTo>
                  <a:pt x="13" y="214"/>
                  <a:pt x="9" y="155"/>
                  <a:pt x="31" y="126"/>
                </a:cubicBezTo>
                <a:cubicBezTo>
                  <a:pt x="31" y="126"/>
                  <a:pt x="257" y="126"/>
                  <a:pt x="391" y="126"/>
                </a:cubicBezTo>
                <a:lnTo>
                  <a:pt x="391" y="268"/>
                </a:lnTo>
                <a:lnTo>
                  <a:pt x="287" y="268"/>
                </a:lnTo>
                <a:cubicBezTo>
                  <a:pt x="265" y="254"/>
                  <a:pt x="240" y="247"/>
                  <a:pt x="213" y="247"/>
                </a:cubicBezTo>
                <a:close/>
                <a:moveTo>
                  <a:pt x="49" y="172"/>
                </a:moveTo>
                <a:lnTo>
                  <a:pt x="38" y="172"/>
                </a:lnTo>
                <a:cubicBezTo>
                  <a:pt x="37" y="180"/>
                  <a:pt x="36" y="187"/>
                  <a:pt x="36" y="195"/>
                </a:cubicBezTo>
                <a:lnTo>
                  <a:pt x="36" y="247"/>
                </a:lnTo>
                <a:lnTo>
                  <a:pt x="67" y="246"/>
                </a:lnTo>
                <a:lnTo>
                  <a:pt x="67" y="208"/>
                </a:lnTo>
                <a:cubicBezTo>
                  <a:pt x="67" y="191"/>
                  <a:pt x="70" y="172"/>
                  <a:pt x="49" y="172"/>
                </a:cubicBezTo>
                <a:close/>
                <a:moveTo>
                  <a:pt x="192" y="388"/>
                </a:moveTo>
                <a:cubicBezTo>
                  <a:pt x="192" y="399"/>
                  <a:pt x="202" y="408"/>
                  <a:pt x="213" y="408"/>
                </a:cubicBezTo>
                <a:cubicBezTo>
                  <a:pt x="225" y="408"/>
                  <a:pt x="234" y="399"/>
                  <a:pt x="234" y="388"/>
                </a:cubicBezTo>
                <a:cubicBezTo>
                  <a:pt x="234" y="376"/>
                  <a:pt x="225" y="367"/>
                  <a:pt x="213" y="367"/>
                </a:cubicBezTo>
                <a:cubicBezTo>
                  <a:pt x="202" y="367"/>
                  <a:pt x="192" y="376"/>
                  <a:pt x="192" y="388"/>
                </a:cubicBezTo>
                <a:close/>
                <a:moveTo>
                  <a:pt x="213" y="279"/>
                </a:moveTo>
                <a:cubicBezTo>
                  <a:pt x="273" y="279"/>
                  <a:pt x="322" y="328"/>
                  <a:pt x="322" y="388"/>
                </a:cubicBezTo>
                <a:cubicBezTo>
                  <a:pt x="322" y="448"/>
                  <a:pt x="273" y="497"/>
                  <a:pt x="213" y="497"/>
                </a:cubicBezTo>
                <a:cubicBezTo>
                  <a:pt x="153" y="497"/>
                  <a:pt x="104" y="448"/>
                  <a:pt x="104" y="388"/>
                </a:cubicBezTo>
                <a:cubicBezTo>
                  <a:pt x="104" y="328"/>
                  <a:pt x="153" y="279"/>
                  <a:pt x="213" y="279"/>
                </a:cubicBezTo>
                <a:close/>
                <a:moveTo>
                  <a:pt x="213" y="448"/>
                </a:moveTo>
                <a:cubicBezTo>
                  <a:pt x="246" y="448"/>
                  <a:pt x="273" y="421"/>
                  <a:pt x="273" y="388"/>
                </a:cubicBezTo>
                <a:cubicBezTo>
                  <a:pt x="273" y="355"/>
                  <a:pt x="246" y="327"/>
                  <a:pt x="213" y="327"/>
                </a:cubicBezTo>
                <a:cubicBezTo>
                  <a:pt x="180" y="327"/>
                  <a:pt x="153" y="355"/>
                  <a:pt x="153" y="388"/>
                </a:cubicBezTo>
                <a:cubicBezTo>
                  <a:pt x="153" y="421"/>
                  <a:pt x="180" y="448"/>
                  <a:pt x="213" y="448"/>
                </a:cubicBezTo>
                <a:close/>
                <a:moveTo>
                  <a:pt x="0" y="322"/>
                </a:moveTo>
                <a:lnTo>
                  <a:pt x="0" y="353"/>
                </a:lnTo>
                <a:cubicBezTo>
                  <a:pt x="0" y="384"/>
                  <a:pt x="27" y="387"/>
                  <a:pt x="72" y="399"/>
                </a:cubicBezTo>
                <a:lnTo>
                  <a:pt x="72" y="388"/>
                </a:lnTo>
                <a:cubicBezTo>
                  <a:pt x="72" y="354"/>
                  <a:pt x="84" y="324"/>
                  <a:pt x="103" y="299"/>
                </a:cubicBezTo>
                <a:lnTo>
                  <a:pt x="12" y="299"/>
                </a:lnTo>
                <a:cubicBezTo>
                  <a:pt x="5" y="305"/>
                  <a:pt x="0" y="312"/>
                  <a:pt x="0" y="322"/>
                </a:cubicBezTo>
                <a:close/>
                <a:moveTo>
                  <a:pt x="799" y="299"/>
                </a:moveTo>
                <a:lnTo>
                  <a:pt x="323" y="299"/>
                </a:lnTo>
                <a:cubicBezTo>
                  <a:pt x="342" y="324"/>
                  <a:pt x="354" y="354"/>
                  <a:pt x="354" y="388"/>
                </a:cubicBezTo>
                <a:lnTo>
                  <a:pt x="354" y="399"/>
                </a:lnTo>
                <a:cubicBezTo>
                  <a:pt x="479" y="399"/>
                  <a:pt x="636" y="399"/>
                  <a:pt x="768" y="399"/>
                </a:cubicBezTo>
                <a:lnTo>
                  <a:pt x="768" y="388"/>
                </a:lnTo>
                <a:cubicBezTo>
                  <a:pt x="768" y="354"/>
                  <a:pt x="779" y="324"/>
                  <a:pt x="799" y="299"/>
                </a:cubicBezTo>
                <a:close/>
                <a:moveTo>
                  <a:pt x="888" y="388"/>
                </a:moveTo>
                <a:cubicBezTo>
                  <a:pt x="888" y="399"/>
                  <a:pt x="897" y="408"/>
                  <a:pt x="909" y="408"/>
                </a:cubicBezTo>
                <a:cubicBezTo>
                  <a:pt x="920" y="408"/>
                  <a:pt x="929" y="399"/>
                  <a:pt x="929" y="388"/>
                </a:cubicBezTo>
                <a:cubicBezTo>
                  <a:pt x="929" y="376"/>
                  <a:pt x="920" y="367"/>
                  <a:pt x="909" y="367"/>
                </a:cubicBezTo>
                <a:cubicBezTo>
                  <a:pt x="897" y="367"/>
                  <a:pt x="888" y="376"/>
                  <a:pt x="888" y="388"/>
                </a:cubicBezTo>
                <a:close/>
                <a:moveTo>
                  <a:pt x="909" y="279"/>
                </a:moveTo>
                <a:cubicBezTo>
                  <a:pt x="969" y="279"/>
                  <a:pt x="1018" y="328"/>
                  <a:pt x="1018" y="388"/>
                </a:cubicBezTo>
                <a:cubicBezTo>
                  <a:pt x="1018" y="448"/>
                  <a:pt x="969" y="497"/>
                  <a:pt x="909" y="497"/>
                </a:cubicBezTo>
                <a:cubicBezTo>
                  <a:pt x="849" y="497"/>
                  <a:pt x="800" y="448"/>
                  <a:pt x="800" y="388"/>
                </a:cubicBezTo>
                <a:cubicBezTo>
                  <a:pt x="800" y="328"/>
                  <a:pt x="849" y="279"/>
                  <a:pt x="909" y="279"/>
                </a:cubicBezTo>
                <a:close/>
                <a:moveTo>
                  <a:pt x="909" y="448"/>
                </a:moveTo>
                <a:cubicBezTo>
                  <a:pt x="942" y="448"/>
                  <a:pt x="969" y="421"/>
                  <a:pt x="969" y="388"/>
                </a:cubicBezTo>
                <a:cubicBezTo>
                  <a:pt x="969" y="355"/>
                  <a:pt x="942" y="327"/>
                  <a:pt x="909" y="327"/>
                </a:cubicBezTo>
                <a:cubicBezTo>
                  <a:pt x="875" y="327"/>
                  <a:pt x="849" y="355"/>
                  <a:pt x="849" y="388"/>
                </a:cubicBezTo>
                <a:cubicBezTo>
                  <a:pt x="849" y="421"/>
                  <a:pt x="875" y="448"/>
                  <a:pt x="909" y="44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35C299F-CF92-9153-C52E-C4282D1CEC6B}"/>
              </a:ext>
            </a:extLst>
          </p:cNvPr>
          <p:cNvGrpSpPr/>
          <p:nvPr/>
        </p:nvGrpSpPr>
        <p:grpSpPr>
          <a:xfrm>
            <a:off x="1673676" y="4762349"/>
            <a:ext cx="620238" cy="249647"/>
            <a:chOff x="1766888" y="3587750"/>
            <a:chExt cx="635000" cy="255588"/>
          </a:xfrm>
          <a:solidFill>
            <a:srgbClr val="2E6BF5"/>
          </a:solidFill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F3AD8D63-2478-1421-013B-09302B2587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213" y="3744913"/>
              <a:ext cx="98425" cy="98425"/>
            </a:xfrm>
            <a:custGeom>
              <a:avLst/>
              <a:gdLst>
                <a:gd name="T0" fmla="*/ 72 w 144"/>
                <a:gd name="T1" fmla="*/ 111 h 145"/>
                <a:gd name="T2" fmla="*/ 34 w 144"/>
                <a:gd name="T3" fmla="*/ 72 h 145"/>
                <a:gd name="T4" fmla="*/ 72 w 144"/>
                <a:gd name="T5" fmla="*/ 34 h 145"/>
                <a:gd name="T6" fmla="*/ 110 w 144"/>
                <a:gd name="T7" fmla="*/ 72 h 145"/>
                <a:gd name="T8" fmla="*/ 72 w 144"/>
                <a:gd name="T9" fmla="*/ 111 h 145"/>
                <a:gd name="T10" fmla="*/ 72 w 144"/>
                <a:gd name="T11" fmla="*/ 0 h 145"/>
                <a:gd name="T12" fmla="*/ 0 w 144"/>
                <a:gd name="T13" fmla="*/ 72 h 145"/>
                <a:gd name="T14" fmla="*/ 72 w 144"/>
                <a:gd name="T15" fmla="*/ 145 h 145"/>
                <a:gd name="T16" fmla="*/ 144 w 144"/>
                <a:gd name="T17" fmla="*/ 72 h 145"/>
                <a:gd name="T18" fmla="*/ 72 w 144"/>
                <a:gd name="T1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5">
                  <a:moveTo>
                    <a:pt x="72" y="111"/>
                  </a:moveTo>
                  <a:cubicBezTo>
                    <a:pt x="51" y="111"/>
                    <a:pt x="34" y="94"/>
                    <a:pt x="34" y="72"/>
                  </a:cubicBezTo>
                  <a:cubicBezTo>
                    <a:pt x="34" y="51"/>
                    <a:pt x="51" y="34"/>
                    <a:pt x="72" y="34"/>
                  </a:cubicBezTo>
                  <a:cubicBezTo>
                    <a:pt x="93" y="34"/>
                    <a:pt x="110" y="51"/>
                    <a:pt x="110" y="72"/>
                  </a:cubicBezTo>
                  <a:cubicBezTo>
                    <a:pt x="110" y="94"/>
                    <a:pt x="93" y="111"/>
                    <a:pt x="72" y="111"/>
                  </a:cubicBezTo>
                  <a:close/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5"/>
                    <a:pt x="72" y="145"/>
                  </a:cubicBezTo>
                  <a:cubicBezTo>
                    <a:pt x="111" y="145"/>
                    <a:pt x="144" y="112"/>
                    <a:pt x="144" y="72"/>
                  </a:cubicBezTo>
                  <a:cubicBezTo>
                    <a:pt x="144" y="32"/>
                    <a:pt x="111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F2D57DF-475B-9FBE-E906-BFDA3B23A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0551" y="3778250"/>
              <a:ext cx="30163" cy="31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836A2140-957C-D9E8-106A-64E63CA1B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888" y="3775075"/>
              <a:ext cx="46038" cy="39688"/>
            </a:xfrm>
            <a:custGeom>
              <a:avLst/>
              <a:gdLst>
                <a:gd name="T0" fmla="*/ 0 w 68"/>
                <a:gd name="T1" fmla="*/ 32 h 58"/>
                <a:gd name="T2" fmla="*/ 20 w 68"/>
                <a:gd name="T3" fmla="*/ 54 h 58"/>
                <a:gd name="T4" fmla="*/ 65 w 68"/>
                <a:gd name="T5" fmla="*/ 58 h 58"/>
                <a:gd name="T6" fmla="*/ 65 w 68"/>
                <a:gd name="T7" fmla="*/ 26 h 58"/>
                <a:gd name="T8" fmla="*/ 68 w 68"/>
                <a:gd name="T9" fmla="*/ 0 h 58"/>
                <a:gd name="T10" fmla="*/ 0 w 68"/>
                <a:gd name="T11" fmla="*/ 0 h 58"/>
                <a:gd name="T12" fmla="*/ 0 w 68"/>
                <a:gd name="T13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58">
                  <a:moveTo>
                    <a:pt x="0" y="32"/>
                  </a:moveTo>
                  <a:cubicBezTo>
                    <a:pt x="0" y="48"/>
                    <a:pt x="9" y="53"/>
                    <a:pt x="20" y="54"/>
                  </a:cubicBezTo>
                  <a:cubicBezTo>
                    <a:pt x="26" y="55"/>
                    <a:pt x="38" y="56"/>
                    <a:pt x="65" y="58"/>
                  </a:cubicBezTo>
                  <a:lnTo>
                    <a:pt x="65" y="26"/>
                  </a:lnTo>
                  <a:cubicBezTo>
                    <a:pt x="65" y="17"/>
                    <a:pt x="66" y="8"/>
                    <a:pt x="68" y="0"/>
                  </a:cubicBez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1B6D2434-0BFC-7453-9C6C-03BBD6B73E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8213" y="3744913"/>
              <a:ext cx="98425" cy="98425"/>
            </a:xfrm>
            <a:custGeom>
              <a:avLst/>
              <a:gdLst>
                <a:gd name="T0" fmla="*/ 72 w 143"/>
                <a:gd name="T1" fmla="*/ 111 h 145"/>
                <a:gd name="T2" fmla="*/ 33 w 143"/>
                <a:gd name="T3" fmla="*/ 72 h 145"/>
                <a:gd name="T4" fmla="*/ 72 w 143"/>
                <a:gd name="T5" fmla="*/ 34 h 145"/>
                <a:gd name="T6" fmla="*/ 110 w 143"/>
                <a:gd name="T7" fmla="*/ 72 h 145"/>
                <a:gd name="T8" fmla="*/ 72 w 143"/>
                <a:gd name="T9" fmla="*/ 111 h 145"/>
                <a:gd name="T10" fmla="*/ 72 w 143"/>
                <a:gd name="T11" fmla="*/ 0 h 145"/>
                <a:gd name="T12" fmla="*/ 0 w 143"/>
                <a:gd name="T13" fmla="*/ 72 h 145"/>
                <a:gd name="T14" fmla="*/ 72 w 143"/>
                <a:gd name="T15" fmla="*/ 145 h 145"/>
                <a:gd name="T16" fmla="*/ 143 w 143"/>
                <a:gd name="T17" fmla="*/ 72 h 145"/>
                <a:gd name="T18" fmla="*/ 72 w 143"/>
                <a:gd name="T1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5">
                  <a:moveTo>
                    <a:pt x="72" y="111"/>
                  </a:moveTo>
                  <a:cubicBezTo>
                    <a:pt x="50" y="111"/>
                    <a:pt x="33" y="94"/>
                    <a:pt x="33" y="72"/>
                  </a:cubicBezTo>
                  <a:cubicBezTo>
                    <a:pt x="33" y="51"/>
                    <a:pt x="50" y="34"/>
                    <a:pt x="72" y="34"/>
                  </a:cubicBezTo>
                  <a:cubicBezTo>
                    <a:pt x="93" y="34"/>
                    <a:pt x="110" y="51"/>
                    <a:pt x="110" y="72"/>
                  </a:cubicBezTo>
                  <a:cubicBezTo>
                    <a:pt x="110" y="94"/>
                    <a:pt x="93" y="111"/>
                    <a:pt x="72" y="111"/>
                  </a:cubicBezTo>
                  <a:close/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5"/>
                    <a:pt x="72" y="145"/>
                  </a:cubicBezTo>
                  <a:cubicBezTo>
                    <a:pt x="111" y="145"/>
                    <a:pt x="143" y="112"/>
                    <a:pt x="143" y="72"/>
                  </a:cubicBezTo>
                  <a:cubicBezTo>
                    <a:pt x="143" y="32"/>
                    <a:pt x="111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22315E0-A04F-2994-FE46-7DF75843D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3775075"/>
              <a:ext cx="255588" cy="46038"/>
            </a:xfrm>
            <a:custGeom>
              <a:avLst/>
              <a:gdLst>
                <a:gd name="T0" fmla="*/ 3 w 372"/>
                <a:gd name="T1" fmla="*/ 26 h 66"/>
                <a:gd name="T2" fmla="*/ 3 w 372"/>
                <a:gd name="T3" fmla="*/ 66 h 66"/>
                <a:gd name="T4" fmla="*/ 368 w 372"/>
                <a:gd name="T5" fmla="*/ 66 h 66"/>
                <a:gd name="T6" fmla="*/ 368 w 372"/>
                <a:gd name="T7" fmla="*/ 26 h 66"/>
                <a:gd name="T8" fmla="*/ 372 w 372"/>
                <a:gd name="T9" fmla="*/ 0 h 66"/>
                <a:gd name="T10" fmla="*/ 0 w 372"/>
                <a:gd name="T11" fmla="*/ 0 h 66"/>
                <a:gd name="T12" fmla="*/ 3 w 372"/>
                <a:gd name="T13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" h="66">
                  <a:moveTo>
                    <a:pt x="3" y="26"/>
                  </a:moveTo>
                  <a:lnTo>
                    <a:pt x="3" y="66"/>
                  </a:lnTo>
                  <a:lnTo>
                    <a:pt x="368" y="66"/>
                  </a:lnTo>
                  <a:lnTo>
                    <a:pt x="368" y="26"/>
                  </a:lnTo>
                  <a:cubicBezTo>
                    <a:pt x="368" y="17"/>
                    <a:pt x="370" y="8"/>
                    <a:pt x="372" y="0"/>
                  </a:cubicBezTo>
                  <a:lnTo>
                    <a:pt x="0" y="0"/>
                  </a:lnTo>
                  <a:cubicBezTo>
                    <a:pt x="2" y="8"/>
                    <a:pt x="3" y="17"/>
                    <a:pt x="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C3C2FA-55B9-018E-616E-D88B106452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888" y="3587750"/>
              <a:ext cx="635000" cy="168275"/>
            </a:xfrm>
            <a:custGeom>
              <a:avLst/>
              <a:gdLst>
                <a:gd name="T0" fmla="*/ 861 w 924"/>
                <a:gd name="T1" fmla="*/ 206 h 246"/>
                <a:gd name="T2" fmla="*/ 796 w 924"/>
                <a:gd name="T3" fmla="*/ 195 h 246"/>
                <a:gd name="T4" fmla="*/ 790 w 924"/>
                <a:gd name="T5" fmla="*/ 180 h 246"/>
                <a:gd name="T6" fmla="*/ 868 w 924"/>
                <a:gd name="T7" fmla="*/ 180 h 246"/>
                <a:gd name="T8" fmla="*/ 895 w 924"/>
                <a:gd name="T9" fmla="*/ 206 h 246"/>
                <a:gd name="T10" fmla="*/ 861 w 924"/>
                <a:gd name="T11" fmla="*/ 206 h 246"/>
                <a:gd name="T12" fmla="*/ 49 w 924"/>
                <a:gd name="T13" fmla="*/ 156 h 246"/>
                <a:gd name="T14" fmla="*/ 41 w 924"/>
                <a:gd name="T15" fmla="*/ 203 h 246"/>
                <a:gd name="T16" fmla="*/ 18 w 924"/>
                <a:gd name="T17" fmla="*/ 203 h 246"/>
                <a:gd name="T18" fmla="*/ 18 w 924"/>
                <a:gd name="T19" fmla="*/ 147 h 246"/>
                <a:gd name="T20" fmla="*/ 18 w 924"/>
                <a:gd name="T21" fmla="*/ 142 h 246"/>
                <a:gd name="T22" fmla="*/ 40 w 924"/>
                <a:gd name="T23" fmla="*/ 142 h 246"/>
                <a:gd name="T24" fmla="*/ 49 w 924"/>
                <a:gd name="T25" fmla="*/ 156 h 246"/>
                <a:gd name="T26" fmla="*/ 875 w 924"/>
                <a:gd name="T27" fmla="*/ 162 h 246"/>
                <a:gd name="T28" fmla="*/ 677 w 924"/>
                <a:gd name="T29" fmla="*/ 106 h 246"/>
                <a:gd name="T30" fmla="*/ 385 w 924"/>
                <a:gd name="T31" fmla="*/ 1 h 246"/>
                <a:gd name="T32" fmla="*/ 308 w 924"/>
                <a:gd name="T33" fmla="*/ 5 h 246"/>
                <a:gd name="T34" fmla="*/ 100 w 924"/>
                <a:gd name="T35" fmla="*/ 79 h 246"/>
                <a:gd name="T36" fmla="*/ 59 w 924"/>
                <a:gd name="T37" fmla="*/ 103 h 246"/>
                <a:gd name="T38" fmla="*/ 46 w 924"/>
                <a:gd name="T39" fmla="*/ 103 h 246"/>
                <a:gd name="T40" fmla="*/ 0 w 924"/>
                <a:gd name="T41" fmla="*/ 147 h 246"/>
                <a:gd name="T42" fmla="*/ 0 w 924"/>
                <a:gd name="T43" fmla="*/ 246 h 246"/>
                <a:gd name="T44" fmla="*/ 81 w 924"/>
                <a:gd name="T45" fmla="*/ 246 h 246"/>
                <a:gd name="T46" fmla="*/ 159 w 924"/>
                <a:gd name="T47" fmla="*/ 204 h 246"/>
                <a:gd name="T48" fmla="*/ 162 w 924"/>
                <a:gd name="T49" fmla="*/ 204 h 246"/>
                <a:gd name="T50" fmla="*/ 158 w 924"/>
                <a:gd name="T51" fmla="*/ 171 h 246"/>
                <a:gd name="T52" fmla="*/ 158 w 924"/>
                <a:gd name="T53" fmla="*/ 133 h 246"/>
                <a:gd name="T54" fmla="*/ 128 w 924"/>
                <a:gd name="T55" fmla="*/ 104 h 246"/>
                <a:gd name="T56" fmla="*/ 349 w 924"/>
                <a:gd name="T57" fmla="*/ 37 h 246"/>
                <a:gd name="T58" fmla="*/ 349 w 924"/>
                <a:gd name="T59" fmla="*/ 136 h 246"/>
                <a:gd name="T60" fmla="*/ 185 w 924"/>
                <a:gd name="T61" fmla="*/ 136 h 246"/>
                <a:gd name="T62" fmla="*/ 185 w 924"/>
                <a:gd name="T63" fmla="*/ 171 h 246"/>
                <a:gd name="T64" fmla="*/ 199 w 924"/>
                <a:gd name="T65" fmla="*/ 213 h 246"/>
                <a:gd name="T66" fmla="*/ 237 w 924"/>
                <a:gd name="T67" fmla="*/ 246 h 246"/>
                <a:gd name="T68" fmla="*/ 385 w 924"/>
                <a:gd name="T69" fmla="*/ 246 h 246"/>
                <a:gd name="T70" fmla="*/ 384 w 924"/>
                <a:gd name="T71" fmla="*/ 37 h 246"/>
                <a:gd name="T72" fmla="*/ 626 w 924"/>
                <a:gd name="T73" fmla="*/ 118 h 246"/>
                <a:gd name="T74" fmla="*/ 605 w 924"/>
                <a:gd name="T75" fmla="*/ 136 h 246"/>
                <a:gd name="T76" fmla="*/ 411 w 924"/>
                <a:gd name="T77" fmla="*/ 136 h 246"/>
                <a:gd name="T78" fmla="*/ 411 w 924"/>
                <a:gd name="T79" fmla="*/ 246 h 246"/>
                <a:gd name="T80" fmla="*/ 635 w 924"/>
                <a:gd name="T81" fmla="*/ 246 h 246"/>
                <a:gd name="T82" fmla="*/ 713 w 924"/>
                <a:gd name="T83" fmla="*/ 204 h 246"/>
                <a:gd name="T84" fmla="*/ 791 w 924"/>
                <a:gd name="T85" fmla="*/ 246 h 246"/>
                <a:gd name="T86" fmla="*/ 924 w 924"/>
                <a:gd name="T87" fmla="*/ 246 h 246"/>
                <a:gd name="T88" fmla="*/ 924 w 924"/>
                <a:gd name="T89" fmla="*/ 231 h 246"/>
                <a:gd name="T90" fmla="*/ 875 w 924"/>
                <a:gd name="T91" fmla="*/ 16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4" h="246">
                  <a:moveTo>
                    <a:pt x="861" y="206"/>
                  </a:moveTo>
                  <a:cubicBezTo>
                    <a:pt x="828" y="206"/>
                    <a:pt x="809" y="206"/>
                    <a:pt x="796" y="195"/>
                  </a:cubicBezTo>
                  <a:cubicBezTo>
                    <a:pt x="784" y="186"/>
                    <a:pt x="785" y="180"/>
                    <a:pt x="790" y="180"/>
                  </a:cubicBezTo>
                  <a:lnTo>
                    <a:pt x="868" y="180"/>
                  </a:lnTo>
                  <a:cubicBezTo>
                    <a:pt x="878" y="184"/>
                    <a:pt x="888" y="196"/>
                    <a:pt x="895" y="206"/>
                  </a:cubicBezTo>
                  <a:lnTo>
                    <a:pt x="861" y="206"/>
                  </a:lnTo>
                  <a:close/>
                  <a:moveTo>
                    <a:pt x="49" y="156"/>
                  </a:moveTo>
                  <a:cubicBezTo>
                    <a:pt x="46" y="175"/>
                    <a:pt x="41" y="203"/>
                    <a:pt x="41" y="203"/>
                  </a:cubicBezTo>
                  <a:lnTo>
                    <a:pt x="18" y="203"/>
                  </a:lnTo>
                  <a:lnTo>
                    <a:pt x="18" y="147"/>
                  </a:lnTo>
                  <a:cubicBezTo>
                    <a:pt x="18" y="145"/>
                    <a:pt x="18" y="144"/>
                    <a:pt x="18" y="142"/>
                  </a:cubicBezTo>
                  <a:lnTo>
                    <a:pt x="40" y="142"/>
                  </a:lnTo>
                  <a:cubicBezTo>
                    <a:pt x="46" y="142"/>
                    <a:pt x="51" y="147"/>
                    <a:pt x="49" y="156"/>
                  </a:cubicBezTo>
                  <a:close/>
                  <a:moveTo>
                    <a:pt x="875" y="162"/>
                  </a:moveTo>
                  <a:cubicBezTo>
                    <a:pt x="826" y="140"/>
                    <a:pt x="760" y="128"/>
                    <a:pt x="677" y="106"/>
                  </a:cubicBezTo>
                  <a:cubicBezTo>
                    <a:pt x="587" y="55"/>
                    <a:pt x="492" y="4"/>
                    <a:pt x="385" y="1"/>
                  </a:cubicBezTo>
                  <a:cubicBezTo>
                    <a:pt x="350" y="0"/>
                    <a:pt x="308" y="5"/>
                    <a:pt x="308" y="5"/>
                  </a:cubicBezTo>
                  <a:cubicBezTo>
                    <a:pt x="203" y="16"/>
                    <a:pt x="148" y="52"/>
                    <a:pt x="100" y="79"/>
                  </a:cubicBezTo>
                  <a:cubicBezTo>
                    <a:pt x="92" y="84"/>
                    <a:pt x="59" y="103"/>
                    <a:pt x="59" y="103"/>
                  </a:cubicBezTo>
                  <a:lnTo>
                    <a:pt x="46" y="103"/>
                  </a:lnTo>
                  <a:cubicBezTo>
                    <a:pt x="18" y="103"/>
                    <a:pt x="0" y="120"/>
                    <a:pt x="0" y="147"/>
                  </a:cubicBezTo>
                  <a:lnTo>
                    <a:pt x="0" y="246"/>
                  </a:lnTo>
                  <a:lnTo>
                    <a:pt x="81" y="246"/>
                  </a:lnTo>
                  <a:cubicBezTo>
                    <a:pt x="98" y="220"/>
                    <a:pt x="127" y="204"/>
                    <a:pt x="159" y="204"/>
                  </a:cubicBezTo>
                  <a:cubicBezTo>
                    <a:pt x="160" y="204"/>
                    <a:pt x="161" y="204"/>
                    <a:pt x="162" y="204"/>
                  </a:cubicBezTo>
                  <a:cubicBezTo>
                    <a:pt x="158" y="193"/>
                    <a:pt x="158" y="181"/>
                    <a:pt x="158" y="171"/>
                  </a:cubicBezTo>
                  <a:lnTo>
                    <a:pt x="158" y="133"/>
                  </a:lnTo>
                  <a:lnTo>
                    <a:pt x="128" y="104"/>
                  </a:lnTo>
                  <a:cubicBezTo>
                    <a:pt x="179" y="75"/>
                    <a:pt x="236" y="42"/>
                    <a:pt x="349" y="37"/>
                  </a:cubicBezTo>
                  <a:lnTo>
                    <a:pt x="349" y="136"/>
                  </a:lnTo>
                  <a:lnTo>
                    <a:pt x="185" y="136"/>
                  </a:lnTo>
                  <a:lnTo>
                    <a:pt x="185" y="171"/>
                  </a:lnTo>
                  <a:cubicBezTo>
                    <a:pt x="185" y="192"/>
                    <a:pt x="189" y="205"/>
                    <a:pt x="199" y="213"/>
                  </a:cubicBezTo>
                  <a:cubicBezTo>
                    <a:pt x="215" y="220"/>
                    <a:pt x="228" y="231"/>
                    <a:pt x="237" y="246"/>
                  </a:cubicBezTo>
                  <a:lnTo>
                    <a:pt x="385" y="246"/>
                  </a:lnTo>
                  <a:lnTo>
                    <a:pt x="384" y="37"/>
                  </a:lnTo>
                  <a:cubicBezTo>
                    <a:pt x="469" y="39"/>
                    <a:pt x="543" y="74"/>
                    <a:pt x="626" y="118"/>
                  </a:cubicBezTo>
                  <a:cubicBezTo>
                    <a:pt x="626" y="125"/>
                    <a:pt x="626" y="136"/>
                    <a:pt x="605" y="136"/>
                  </a:cubicBezTo>
                  <a:lnTo>
                    <a:pt x="411" y="136"/>
                  </a:lnTo>
                  <a:lnTo>
                    <a:pt x="411" y="246"/>
                  </a:lnTo>
                  <a:lnTo>
                    <a:pt x="635" y="246"/>
                  </a:lnTo>
                  <a:cubicBezTo>
                    <a:pt x="652" y="220"/>
                    <a:pt x="680" y="204"/>
                    <a:pt x="713" y="204"/>
                  </a:cubicBezTo>
                  <a:cubicBezTo>
                    <a:pt x="745" y="204"/>
                    <a:pt x="774" y="220"/>
                    <a:pt x="791" y="246"/>
                  </a:cubicBezTo>
                  <a:lnTo>
                    <a:pt x="924" y="246"/>
                  </a:lnTo>
                  <a:lnTo>
                    <a:pt x="924" y="231"/>
                  </a:lnTo>
                  <a:cubicBezTo>
                    <a:pt x="924" y="210"/>
                    <a:pt x="901" y="174"/>
                    <a:pt x="875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16805B8D-C873-01A8-7483-78F0308F1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338" y="3775075"/>
              <a:ext cx="82550" cy="46038"/>
            </a:xfrm>
            <a:custGeom>
              <a:avLst/>
              <a:gdLst>
                <a:gd name="T0" fmla="*/ 4 w 121"/>
                <a:gd name="T1" fmla="*/ 26 h 66"/>
                <a:gd name="T2" fmla="*/ 4 w 121"/>
                <a:gd name="T3" fmla="*/ 66 h 66"/>
                <a:gd name="T4" fmla="*/ 44 w 121"/>
                <a:gd name="T5" fmla="*/ 66 h 66"/>
                <a:gd name="T6" fmla="*/ 121 w 121"/>
                <a:gd name="T7" fmla="*/ 16 h 66"/>
                <a:gd name="T8" fmla="*/ 121 w 121"/>
                <a:gd name="T9" fmla="*/ 0 h 66"/>
                <a:gd name="T10" fmla="*/ 0 w 121"/>
                <a:gd name="T11" fmla="*/ 0 h 66"/>
                <a:gd name="T12" fmla="*/ 4 w 121"/>
                <a:gd name="T13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66">
                  <a:moveTo>
                    <a:pt x="4" y="26"/>
                  </a:moveTo>
                  <a:lnTo>
                    <a:pt x="4" y="66"/>
                  </a:lnTo>
                  <a:lnTo>
                    <a:pt x="44" y="66"/>
                  </a:lnTo>
                  <a:cubicBezTo>
                    <a:pt x="70" y="66"/>
                    <a:pt x="121" y="43"/>
                    <a:pt x="121" y="16"/>
                  </a:cubicBezTo>
                  <a:lnTo>
                    <a:pt x="121" y="0"/>
                  </a:lnTo>
                  <a:lnTo>
                    <a:pt x="0" y="0"/>
                  </a:lnTo>
                  <a:cubicBezTo>
                    <a:pt x="3" y="8"/>
                    <a:pt x="4" y="17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9921275-4D50-30C1-0A56-2FE3BD9EA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551" y="3778250"/>
              <a:ext cx="30163" cy="31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</p:grpSp>
      <p:sp>
        <p:nvSpPr>
          <p:cNvPr id="19" name="TextBox 22">
            <a:extLst>
              <a:ext uri="{FF2B5EF4-FFF2-40B4-BE49-F238E27FC236}">
                <a16:creationId xmlns:a16="http://schemas.microsoft.com/office/drawing/2014/main" id="{D8F5FFBC-61E4-7D6B-0679-8390F38AEC2E}"/>
              </a:ext>
            </a:extLst>
          </p:cNvPr>
          <p:cNvSpPr txBox="1"/>
          <p:nvPr/>
        </p:nvSpPr>
        <p:spPr>
          <a:xfrm>
            <a:off x="2426622" y="4605729"/>
            <a:ext cx="2589647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Fev 26 vs. Jan 26: </a:t>
            </a:r>
            <a:r>
              <a:rPr lang="pt-BR" sz="1600">
                <a:solidFill>
                  <a:srgbClr val="045189"/>
                </a:solidFill>
              </a:rPr>
              <a:t>+ 12,3% </a:t>
            </a:r>
          </a:p>
          <a:p>
            <a:r>
              <a:rPr lang="pt-BR" sz="1400" b="0">
                <a:solidFill>
                  <a:srgbClr val="045189"/>
                </a:solidFill>
              </a:rPr>
              <a:t>Fev 26 vs. Fev 25: </a:t>
            </a:r>
            <a:r>
              <a:rPr lang="pt-BR" sz="1600">
                <a:solidFill>
                  <a:srgbClr val="045189"/>
                </a:solidFill>
              </a:rPr>
              <a:t>+ 4,3% </a:t>
            </a:r>
            <a:endParaRPr lang="en-US" sz="2000">
              <a:solidFill>
                <a:srgbClr val="045189"/>
              </a:solidFill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061A8BBA-E420-178B-C7DA-F4F64758CEC8}"/>
              </a:ext>
            </a:extLst>
          </p:cNvPr>
          <p:cNvSpPr txBox="1"/>
          <p:nvPr/>
        </p:nvSpPr>
        <p:spPr>
          <a:xfrm>
            <a:off x="2441136" y="5374986"/>
            <a:ext cx="2589647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Fev 26 vs. Jan 26: </a:t>
            </a:r>
            <a:r>
              <a:rPr lang="pt-BR" sz="1600">
                <a:solidFill>
                  <a:srgbClr val="045189"/>
                </a:solidFill>
              </a:rPr>
              <a:t>- 3,0% </a:t>
            </a:r>
          </a:p>
          <a:p>
            <a:r>
              <a:rPr lang="pt-BR" sz="1400" b="0">
                <a:solidFill>
                  <a:srgbClr val="045189"/>
                </a:solidFill>
              </a:rPr>
              <a:t>Fev 26 vs. Fev 25: </a:t>
            </a:r>
            <a:r>
              <a:rPr lang="pt-BR" sz="1400">
                <a:solidFill>
                  <a:srgbClr val="045189"/>
                </a:solidFill>
              </a:rPr>
              <a:t>-</a:t>
            </a:r>
            <a:r>
              <a:rPr lang="pt-BR" sz="1600">
                <a:solidFill>
                  <a:srgbClr val="045189"/>
                </a:solidFill>
              </a:rPr>
              <a:t> 6,6% </a:t>
            </a:r>
            <a:endParaRPr lang="en-US" sz="2000">
              <a:solidFill>
                <a:srgbClr val="045189"/>
              </a:solidFill>
            </a:endParaRP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0A104685-D599-5C0A-FB0B-C8D2E85046F3}"/>
              </a:ext>
            </a:extLst>
          </p:cNvPr>
          <p:cNvSpPr/>
          <p:nvPr/>
        </p:nvSpPr>
        <p:spPr>
          <a:xfrm>
            <a:off x="6911733" y="4431052"/>
            <a:ext cx="3214801" cy="1609912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latin typeface="Exo 2" pitchFamily="2" charset="0"/>
            </a:endParaRPr>
          </a:p>
        </p:txBody>
      </p:sp>
      <p:sp>
        <p:nvSpPr>
          <p:cNvPr id="22" name="Freeform 9">
            <a:extLst>
              <a:ext uri="{FF2B5EF4-FFF2-40B4-BE49-F238E27FC236}">
                <a16:creationId xmlns:a16="http://schemas.microsoft.com/office/drawing/2014/main" id="{7FE8AA5C-0CE3-CFD8-AFD3-BB4EFBCC2256}"/>
              </a:ext>
            </a:extLst>
          </p:cNvPr>
          <p:cNvSpPr>
            <a:spLocks noEditPoints="1"/>
          </p:cNvSpPr>
          <p:nvPr/>
        </p:nvSpPr>
        <p:spPr bwMode="auto">
          <a:xfrm>
            <a:off x="7320450" y="5417138"/>
            <a:ext cx="756691" cy="333379"/>
          </a:xfrm>
          <a:custGeom>
            <a:avLst/>
            <a:gdLst>
              <a:gd name="T0" fmla="*/ 835 w 1128"/>
              <a:gd name="T1" fmla="*/ 268 h 497"/>
              <a:gd name="T2" fmla="*/ 423 w 1128"/>
              <a:gd name="T3" fmla="*/ 129 h 497"/>
              <a:gd name="T4" fmla="*/ 617 w 1128"/>
              <a:gd name="T5" fmla="*/ 0 h 497"/>
              <a:gd name="T6" fmla="*/ 1008 w 1128"/>
              <a:gd name="T7" fmla="*/ 143 h 497"/>
              <a:gd name="T8" fmla="*/ 1104 w 1128"/>
              <a:gd name="T9" fmla="*/ 268 h 497"/>
              <a:gd name="T10" fmla="*/ 909 w 1128"/>
              <a:gd name="T11" fmla="*/ 247 h 497"/>
              <a:gd name="T12" fmla="*/ 474 w 1128"/>
              <a:gd name="T13" fmla="*/ 41 h 497"/>
              <a:gd name="T14" fmla="*/ 560 w 1128"/>
              <a:gd name="T15" fmla="*/ 127 h 497"/>
              <a:gd name="T16" fmla="*/ 617 w 1128"/>
              <a:gd name="T17" fmla="*/ 42 h 497"/>
              <a:gd name="T18" fmla="*/ 602 w 1128"/>
              <a:gd name="T19" fmla="*/ 127 h 497"/>
              <a:gd name="T20" fmla="*/ 617 w 1128"/>
              <a:gd name="T21" fmla="*/ 42 h 497"/>
              <a:gd name="T22" fmla="*/ 1070 w 1128"/>
              <a:gd name="T23" fmla="*/ 205 h 497"/>
              <a:gd name="T24" fmla="*/ 970 w 1128"/>
              <a:gd name="T25" fmla="*/ 178 h 497"/>
              <a:gd name="T26" fmla="*/ 979 w 1128"/>
              <a:gd name="T27" fmla="*/ 210 h 497"/>
              <a:gd name="T28" fmla="*/ 1074 w 1128"/>
              <a:gd name="T29" fmla="*/ 226 h 497"/>
              <a:gd name="T30" fmla="*/ 1018 w 1128"/>
              <a:gd name="T31" fmla="*/ 299 h 497"/>
              <a:gd name="T32" fmla="*/ 1050 w 1128"/>
              <a:gd name="T33" fmla="*/ 399 h 497"/>
              <a:gd name="T34" fmla="*/ 1128 w 1128"/>
              <a:gd name="T35" fmla="*/ 344 h 497"/>
              <a:gd name="T36" fmla="*/ 1117 w 1128"/>
              <a:gd name="T37" fmla="*/ 299 h 497"/>
              <a:gd name="T38" fmla="*/ 139 w 1128"/>
              <a:gd name="T39" fmla="*/ 268 h 497"/>
              <a:gd name="T40" fmla="*/ 13 w 1128"/>
              <a:gd name="T41" fmla="*/ 238 h 497"/>
              <a:gd name="T42" fmla="*/ 391 w 1128"/>
              <a:gd name="T43" fmla="*/ 126 h 497"/>
              <a:gd name="T44" fmla="*/ 287 w 1128"/>
              <a:gd name="T45" fmla="*/ 268 h 497"/>
              <a:gd name="T46" fmla="*/ 49 w 1128"/>
              <a:gd name="T47" fmla="*/ 172 h 497"/>
              <a:gd name="T48" fmla="*/ 36 w 1128"/>
              <a:gd name="T49" fmla="*/ 195 h 497"/>
              <a:gd name="T50" fmla="*/ 67 w 1128"/>
              <a:gd name="T51" fmla="*/ 246 h 497"/>
              <a:gd name="T52" fmla="*/ 49 w 1128"/>
              <a:gd name="T53" fmla="*/ 172 h 497"/>
              <a:gd name="T54" fmla="*/ 213 w 1128"/>
              <a:gd name="T55" fmla="*/ 408 h 497"/>
              <a:gd name="T56" fmla="*/ 213 w 1128"/>
              <a:gd name="T57" fmla="*/ 367 h 497"/>
              <a:gd name="T58" fmla="*/ 213 w 1128"/>
              <a:gd name="T59" fmla="*/ 279 h 497"/>
              <a:gd name="T60" fmla="*/ 213 w 1128"/>
              <a:gd name="T61" fmla="*/ 497 h 497"/>
              <a:gd name="T62" fmla="*/ 213 w 1128"/>
              <a:gd name="T63" fmla="*/ 279 h 497"/>
              <a:gd name="T64" fmla="*/ 273 w 1128"/>
              <a:gd name="T65" fmla="*/ 388 h 497"/>
              <a:gd name="T66" fmla="*/ 153 w 1128"/>
              <a:gd name="T67" fmla="*/ 388 h 497"/>
              <a:gd name="T68" fmla="*/ 0 w 1128"/>
              <a:gd name="T69" fmla="*/ 322 h 497"/>
              <a:gd name="T70" fmla="*/ 72 w 1128"/>
              <a:gd name="T71" fmla="*/ 399 h 497"/>
              <a:gd name="T72" fmla="*/ 103 w 1128"/>
              <a:gd name="T73" fmla="*/ 299 h 497"/>
              <a:gd name="T74" fmla="*/ 0 w 1128"/>
              <a:gd name="T75" fmla="*/ 322 h 497"/>
              <a:gd name="T76" fmla="*/ 323 w 1128"/>
              <a:gd name="T77" fmla="*/ 299 h 497"/>
              <a:gd name="T78" fmla="*/ 354 w 1128"/>
              <a:gd name="T79" fmla="*/ 399 h 497"/>
              <a:gd name="T80" fmla="*/ 768 w 1128"/>
              <a:gd name="T81" fmla="*/ 388 h 497"/>
              <a:gd name="T82" fmla="*/ 888 w 1128"/>
              <a:gd name="T83" fmla="*/ 388 h 497"/>
              <a:gd name="T84" fmla="*/ 929 w 1128"/>
              <a:gd name="T85" fmla="*/ 388 h 497"/>
              <a:gd name="T86" fmla="*/ 888 w 1128"/>
              <a:gd name="T87" fmla="*/ 388 h 497"/>
              <a:gd name="T88" fmla="*/ 1018 w 1128"/>
              <a:gd name="T89" fmla="*/ 388 h 497"/>
              <a:gd name="T90" fmla="*/ 800 w 1128"/>
              <a:gd name="T91" fmla="*/ 388 h 497"/>
              <a:gd name="T92" fmla="*/ 909 w 1128"/>
              <a:gd name="T93" fmla="*/ 448 h 497"/>
              <a:gd name="T94" fmla="*/ 909 w 1128"/>
              <a:gd name="T95" fmla="*/ 327 h 497"/>
              <a:gd name="T96" fmla="*/ 909 w 1128"/>
              <a:gd name="T97" fmla="*/ 4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28" h="497">
                <a:moveTo>
                  <a:pt x="909" y="247"/>
                </a:moveTo>
                <a:cubicBezTo>
                  <a:pt x="882" y="247"/>
                  <a:pt x="856" y="254"/>
                  <a:pt x="835" y="268"/>
                </a:cubicBezTo>
                <a:lnTo>
                  <a:pt x="423" y="268"/>
                </a:lnTo>
                <a:lnTo>
                  <a:pt x="423" y="129"/>
                </a:lnTo>
                <a:cubicBezTo>
                  <a:pt x="424" y="81"/>
                  <a:pt x="428" y="51"/>
                  <a:pt x="441" y="0"/>
                </a:cubicBezTo>
                <a:lnTo>
                  <a:pt x="617" y="0"/>
                </a:lnTo>
                <a:cubicBezTo>
                  <a:pt x="724" y="0"/>
                  <a:pt x="779" y="61"/>
                  <a:pt x="841" y="115"/>
                </a:cubicBezTo>
                <a:cubicBezTo>
                  <a:pt x="841" y="115"/>
                  <a:pt x="934" y="130"/>
                  <a:pt x="1008" y="143"/>
                </a:cubicBezTo>
                <a:cubicBezTo>
                  <a:pt x="1062" y="153"/>
                  <a:pt x="1085" y="163"/>
                  <a:pt x="1092" y="201"/>
                </a:cubicBezTo>
                <a:lnTo>
                  <a:pt x="1104" y="268"/>
                </a:lnTo>
                <a:lnTo>
                  <a:pt x="982" y="268"/>
                </a:lnTo>
                <a:cubicBezTo>
                  <a:pt x="961" y="254"/>
                  <a:pt x="936" y="247"/>
                  <a:pt x="909" y="247"/>
                </a:cubicBezTo>
                <a:close/>
                <a:moveTo>
                  <a:pt x="560" y="42"/>
                </a:moveTo>
                <a:lnTo>
                  <a:pt x="474" y="41"/>
                </a:lnTo>
                <a:cubicBezTo>
                  <a:pt x="468" y="73"/>
                  <a:pt x="465" y="98"/>
                  <a:pt x="464" y="127"/>
                </a:cubicBezTo>
                <a:lnTo>
                  <a:pt x="560" y="127"/>
                </a:lnTo>
                <a:lnTo>
                  <a:pt x="560" y="42"/>
                </a:lnTo>
                <a:close/>
                <a:moveTo>
                  <a:pt x="617" y="42"/>
                </a:moveTo>
                <a:lnTo>
                  <a:pt x="602" y="42"/>
                </a:lnTo>
                <a:lnTo>
                  <a:pt x="602" y="127"/>
                </a:lnTo>
                <a:lnTo>
                  <a:pt x="793" y="127"/>
                </a:lnTo>
                <a:cubicBezTo>
                  <a:pt x="741" y="81"/>
                  <a:pt x="696" y="42"/>
                  <a:pt x="617" y="42"/>
                </a:cubicBezTo>
                <a:close/>
                <a:moveTo>
                  <a:pt x="1074" y="226"/>
                </a:moveTo>
                <a:lnTo>
                  <a:pt x="1070" y="205"/>
                </a:lnTo>
                <a:cubicBezTo>
                  <a:pt x="1067" y="193"/>
                  <a:pt x="1064" y="185"/>
                  <a:pt x="1051" y="178"/>
                </a:cubicBezTo>
                <a:lnTo>
                  <a:pt x="970" y="178"/>
                </a:lnTo>
                <a:cubicBezTo>
                  <a:pt x="959" y="178"/>
                  <a:pt x="957" y="185"/>
                  <a:pt x="964" y="193"/>
                </a:cubicBezTo>
                <a:cubicBezTo>
                  <a:pt x="971" y="202"/>
                  <a:pt x="973" y="204"/>
                  <a:pt x="979" y="210"/>
                </a:cubicBezTo>
                <a:cubicBezTo>
                  <a:pt x="996" y="226"/>
                  <a:pt x="1022" y="226"/>
                  <a:pt x="1054" y="226"/>
                </a:cubicBezTo>
                <a:lnTo>
                  <a:pt x="1074" y="226"/>
                </a:lnTo>
                <a:close/>
                <a:moveTo>
                  <a:pt x="1117" y="299"/>
                </a:moveTo>
                <a:lnTo>
                  <a:pt x="1018" y="299"/>
                </a:lnTo>
                <a:cubicBezTo>
                  <a:pt x="1038" y="324"/>
                  <a:pt x="1050" y="354"/>
                  <a:pt x="1050" y="388"/>
                </a:cubicBezTo>
                <a:lnTo>
                  <a:pt x="1050" y="399"/>
                </a:lnTo>
                <a:cubicBezTo>
                  <a:pt x="1050" y="399"/>
                  <a:pt x="1090" y="387"/>
                  <a:pt x="1100" y="384"/>
                </a:cubicBezTo>
                <a:cubicBezTo>
                  <a:pt x="1124" y="377"/>
                  <a:pt x="1128" y="364"/>
                  <a:pt x="1128" y="344"/>
                </a:cubicBezTo>
                <a:cubicBezTo>
                  <a:pt x="1128" y="338"/>
                  <a:pt x="1128" y="323"/>
                  <a:pt x="1128" y="323"/>
                </a:cubicBezTo>
                <a:cubicBezTo>
                  <a:pt x="1128" y="314"/>
                  <a:pt x="1124" y="305"/>
                  <a:pt x="1117" y="299"/>
                </a:cubicBezTo>
                <a:moveTo>
                  <a:pt x="213" y="247"/>
                </a:moveTo>
                <a:cubicBezTo>
                  <a:pt x="186" y="247"/>
                  <a:pt x="161" y="254"/>
                  <a:pt x="139" y="268"/>
                </a:cubicBezTo>
                <a:lnTo>
                  <a:pt x="13" y="268"/>
                </a:lnTo>
                <a:lnTo>
                  <a:pt x="13" y="238"/>
                </a:lnTo>
                <a:cubicBezTo>
                  <a:pt x="13" y="214"/>
                  <a:pt x="9" y="155"/>
                  <a:pt x="31" y="126"/>
                </a:cubicBezTo>
                <a:cubicBezTo>
                  <a:pt x="31" y="126"/>
                  <a:pt x="257" y="126"/>
                  <a:pt x="391" y="126"/>
                </a:cubicBezTo>
                <a:lnTo>
                  <a:pt x="391" y="268"/>
                </a:lnTo>
                <a:lnTo>
                  <a:pt x="287" y="268"/>
                </a:lnTo>
                <a:cubicBezTo>
                  <a:pt x="265" y="254"/>
                  <a:pt x="240" y="247"/>
                  <a:pt x="213" y="247"/>
                </a:cubicBezTo>
                <a:close/>
                <a:moveTo>
                  <a:pt x="49" y="172"/>
                </a:moveTo>
                <a:lnTo>
                  <a:pt x="38" y="172"/>
                </a:lnTo>
                <a:cubicBezTo>
                  <a:pt x="37" y="180"/>
                  <a:pt x="36" y="187"/>
                  <a:pt x="36" y="195"/>
                </a:cubicBezTo>
                <a:lnTo>
                  <a:pt x="36" y="247"/>
                </a:lnTo>
                <a:lnTo>
                  <a:pt x="67" y="246"/>
                </a:lnTo>
                <a:lnTo>
                  <a:pt x="67" y="208"/>
                </a:lnTo>
                <a:cubicBezTo>
                  <a:pt x="67" y="191"/>
                  <a:pt x="70" y="172"/>
                  <a:pt x="49" y="172"/>
                </a:cubicBezTo>
                <a:close/>
                <a:moveTo>
                  <a:pt x="192" y="388"/>
                </a:moveTo>
                <a:cubicBezTo>
                  <a:pt x="192" y="399"/>
                  <a:pt x="202" y="408"/>
                  <a:pt x="213" y="408"/>
                </a:cubicBezTo>
                <a:cubicBezTo>
                  <a:pt x="225" y="408"/>
                  <a:pt x="234" y="399"/>
                  <a:pt x="234" y="388"/>
                </a:cubicBezTo>
                <a:cubicBezTo>
                  <a:pt x="234" y="376"/>
                  <a:pt x="225" y="367"/>
                  <a:pt x="213" y="367"/>
                </a:cubicBezTo>
                <a:cubicBezTo>
                  <a:pt x="202" y="367"/>
                  <a:pt x="192" y="376"/>
                  <a:pt x="192" y="388"/>
                </a:cubicBezTo>
                <a:close/>
                <a:moveTo>
                  <a:pt x="213" y="279"/>
                </a:moveTo>
                <a:cubicBezTo>
                  <a:pt x="273" y="279"/>
                  <a:pt x="322" y="328"/>
                  <a:pt x="322" y="388"/>
                </a:cubicBezTo>
                <a:cubicBezTo>
                  <a:pt x="322" y="448"/>
                  <a:pt x="273" y="497"/>
                  <a:pt x="213" y="497"/>
                </a:cubicBezTo>
                <a:cubicBezTo>
                  <a:pt x="153" y="497"/>
                  <a:pt x="104" y="448"/>
                  <a:pt x="104" y="388"/>
                </a:cubicBezTo>
                <a:cubicBezTo>
                  <a:pt x="104" y="328"/>
                  <a:pt x="153" y="279"/>
                  <a:pt x="213" y="279"/>
                </a:cubicBezTo>
                <a:close/>
                <a:moveTo>
                  <a:pt x="213" y="448"/>
                </a:moveTo>
                <a:cubicBezTo>
                  <a:pt x="246" y="448"/>
                  <a:pt x="273" y="421"/>
                  <a:pt x="273" y="388"/>
                </a:cubicBezTo>
                <a:cubicBezTo>
                  <a:pt x="273" y="355"/>
                  <a:pt x="246" y="327"/>
                  <a:pt x="213" y="327"/>
                </a:cubicBezTo>
                <a:cubicBezTo>
                  <a:pt x="180" y="327"/>
                  <a:pt x="153" y="355"/>
                  <a:pt x="153" y="388"/>
                </a:cubicBezTo>
                <a:cubicBezTo>
                  <a:pt x="153" y="421"/>
                  <a:pt x="180" y="448"/>
                  <a:pt x="213" y="448"/>
                </a:cubicBezTo>
                <a:close/>
                <a:moveTo>
                  <a:pt x="0" y="322"/>
                </a:moveTo>
                <a:lnTo>
                  <a:pt x="0" y="353"/>
                </a:lnTo>
                <a:cubicBezTo>
                  <a:pt x="0" y="384"/>
                  <a:pt x="27" y="387"/>
                  <a:pt x="72" y="399"/>
                </a:cubicBezTo>
                <a:lnTo>
                  <a:pt x="72" y="388"/>
                </a:lnTo>
                <a:cubicBezTo>
                  <a:pt x="72" y="354"/>
                  <a:pt x="84" y="324"/>
                  <a:pt x="103" y="299"/>
                </a:cubicBezTo>
                <a:lnTo>
                  <a:pt x="12" y="299"/>
                </a:lnTo>
                <a:cubicBezTo>
                  <a:pt x="5" y="305"/>
                  <a:pt x="0" y="312"/>
                  <a:pt x="0" y="322"/>
                </a:cubicBezTo>
                <a:close/>
                <a:moveTo>
                  <a:pt x="799" y="299"/>
                </a:moveTo>
                <a:lnTo>
                  <a:pt x="323" y="299"/>
                </a:lnTo>
                <a:cubicBezTo>
                  <a:pt x="342" y="324"/>
                  <a:pt x="354" y="354"/>
                  <a:pt x="354" y="388"/>
                </a:cubicBezTo>
                <a:lnTo>
                  <a:pt x="354" y="399"/>
                </a:lnTo>
                <a:cubicBezTo>
                  <a:pt x="479" y="399"/>
                  <a:pt x="636" y="399"/>
                  <a:pt x="768" y="399"/>
                </a:cubicBezTo>
                <a:lnTo>
                  <a:pt x="768" y="388"/>
                </a:lnTo>
                <a:cubicBezTo>
                  <a:pt x="768" y="354"/>
                  <a:pt x="779" y="324"/>
                  <a:pt x="799" y="299"/>
                </a:cubicBezTo>
                <a:close/>
                <a:moveTo>
                  <a:pt x="888" y="388"/>
                </a:moveTo>
                <a:cubicBezTo>
                  <a:pt x="888" y="399"/>
                  <a:pt x="897" y="408"/>
                  <a:pt x="909" y="408"/>
                </a:cubicBezTo>
                <a:cubicBezTo>
                  <a:pt x="920" y="408"/>
                  <a:pt x="929" y="399"/>
                  <a:pt x="929" y="388"/>
                </a:cubicBezTo>
                <a:cubicBezTo>
                  <a:pt x="929" y="376"/>
                  <a:pt x="920" y="367"/>
                  <a:pt x="909" y="367"/>
                </a:cubicBezTo>
                <a:cubicBezTo>
                  <a:pt x="897" y="367"/>
                  <a:pt x="888" y="376"/>
                  <a:pt x="888" y="388"/>
                </a:cubicBezTo>
                <a:close/>
                <a:moveTo>
                  <a:pt x="909" y="279"/>
                </a:moveTo>
                <a:cubicBezTo>
                  <a:pt x="969" y="279"/>
                  <a:pt x="1018" y="328"/>
                  <a:pt x="1018" y="388"/>
                </a:cubicBezTo>
                <a:cubicBezTo>
                  <a:pt x="1018" y="448"/>
                  <a:pt x="969" y="497"/>
                  <a:pt x="909" y="497"/>
                </a:cubicBezTo>
                <a:cubicBezTo>
                  <a:pt x="849" y="497"/>
                  <a:pt x="800" y="448"/>
                  <a:pt x="800" y="388"/>
                </a:cubicBezTo>
                <a:cubicBezTo>
                  <a:pt x="800" y="328"/>
                  <a:pt x="849" y="279"/>
                  <a:pt x="909" y="279"/>
                </a:cubicBezTo>
                <a:close/>
                <a:moveTo>
                  <a:pt x="909" y="448"/>
                </a:moveTo>
                <a:cubicBezTo>
                  <a:pt x="942" y="448"/>
                  <a:pt x="969" y="421"/>
                  <a:pt x="969" y="388"/>
                </a:cubicBezTo>
                <a:cubicBezTo>
                  <a:pt x="969" y="355"/>
                  <a:pt x="942" y="327"/>
                  <a:pt x="909" y="327"/>
                </a:cubicBezTo>
                <a:cubicBezTo>
                  <a:pt x="875" y="327"/>
                  <a:pt x="849" y="355"/>
                  <a:pt x="849" y="388"/>
                </a:cubicBezTo>
                <a:cubicBezTo>
                  <a:pt x="849" y="421"/>
                  <a:pt x="875" y="448"/>
                  <a:pt x="909" y="44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A6E8A2B-8CD9-009E-FCF4-26D69B359C9E}"/>
              </a:ext>
            </a:extLst>
          </p:cNvPr>
          <p:cNvGrpSpPr/>
          <p:nvPr/>
        </p:nvGrpSpPr>
        <p:grpSpPr>
          <a:xfrm>
            <a:off x="7388676" y="4762349"/>
            <a:ext cx="620238" cy="249647"/>
            <a:chOff x="1766888" y="3587750"/>
            <a:chExt cx="635000" cy="255588"/>
          </a:xfrm>
          <a:solidFill>
            <a:srgbClr val="2E6BF5"/>
          </a:solidFill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58CB9558-39CB-BC4F-EB85-ADA84074C8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213" y="3744913"/>
              <a:ext cx="98425" cy="98425"/>
            </a:xfrm>
            <a:custGeom>
              <a:avLst/>
              <a:gdLst>
                <a:gd name="T0" fmla="*/ 72 w 144"/>
                <a:gd name="T1" fmla="*/ 111 h 145"/>
                <a:gd name="T2" fmla="*/ 34 w 144"/>
                <a:gd name="T3" fmla="*/ 72 h 145"/>
                <a:gd name="T4" fmla="*/ 72 w 144"/>
                <a:gd name="T5" fmla="*/ 34 h 145"/>
                <a:gd name="T6" fmla="*/ 110 w 144"/>
                <a:gd name="T7" fmla="*/ 72 h 145"/>
                <a:gd name="T8" fmla="*/ 72 w 144"/>
                <a:gd name="T9" fmla="*/ 111 h 145"/>
                <a:gd name="T10" fmla="*/ 72 w 144"/>
                <a:gd name="T11" fmla="*/ 0 h 145"/>
                <a:gd name="T12" fmla="*/ 0 w 144"/>
                <a:gd name="T13" fmla="*/ 72 h 145"/>
                <a:gd name="T14" fmla="*/ 72 w 144"/>
                <a:gd name="T15" fmla="*/ 145 h 145"/>
                <a:gd name="T16" fmla="*/ 144 w 144"/>
                <a:gd name="T17" fmla="*/ 72 h 145"/>
                <a:gd name="T18" fmla="*/ 72 w 144"/>
                <a:gd name="T1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5">
                  <a:moveTo>
                    <a:pt x="72" y="111"/>
                  </a:moveTo>
                  <a:cubicBezTo>
                    <a:pt x="51" y="111"/>
                    <a:pt x="34" y="94"/>
                    <a:pt x="34" y="72"/>
                  </a:cubicBezTo>
                  <a:cubicBezTo>
                    <a:pt x="34" y="51"/>
                    <a:pt x="51" y="34"/>
                    <a:pt x="72" y="34"/>
                  </a:cubicBezTo>
                  <a:cubicBezTo>
                    <a:pt x="93" y="34"/>
                    <a:pt x="110" y="51"/>
                    <a:pt x="110" y="72"/>
                  </a:cubicBezTo>
                  <a:cubicBezTo>
                    <a:pt x="110" y="94"/>
                    <a:pt x="93" y="111"/>
                    <a:pt x="72" y="111"/>
                  </a:cubicBezTo>
                  <a:close/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5"/>
                    <a:pt x="72" y="145"/>
                  </a:cubicBezTo>
                  <a:cubicBezTo>
                    <a:pt x="111" y="145"/>
                    <a:pt x="144" y="112"/>
                    <a:pt x="144" y="72"/>
                  </a:cubicBezTo>
                  <a:cubicBezTo>
                    <a:pt x="144" y="32"/>
                    <a:pt x="111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28" name="Oval 11">
              <a:extLst>
                <a:ext uri="{FF2B5EF4-FFF2-40B4-BE49-F238E27FC236}">
                  <a16:creationId xmlns:a16="http://schemas.microsoft.com/office/drawing/2014/main" id="{3F142EB7-EB33-C559-387F-1E4171834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0551" y="3778250"/>
              <a:ext cx="30163" cy="31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C6C1FA5E-42C7-B831-BB31-8EB0F4539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888" y="3775075"/>
              <a:ext cx="46038" cy="39688"/>
            </a:xfrm>
            <a:custGeom>
              <a:avLst/>
              <a:gdLst>
                <a:gd name="T0" fmla="*/ 0 w 68"/>
                <a:gd name="T1" fmla="*/ 32 h 58"/>
                <a:gd name="T2" fmla="*/ 20 w 68"/>
                <a:gd name="T3" fmla="*/ 54 h 58"/>
                <a:gd name="T4" fmla="*/ 65 w 68"/>
                <a:gd name="T5" fmla="*/ 58 h 58"/>
                <a:gd name="T6" fmla="*/ 65 w 68"/>
                <a:gd name="T7" fmla="*/ 26 h 58"/>
                <a:gd name="T8" fmla="*/ 68 w 68"/>
                <a:gd name="T9" fmla="*/ 0 h 58"/>
                <a:gd name="T10" fmla="*/ 0 w 68"/>
                <a:gd name="T11" fmla="*/ 0 h 58"/>
                <a:gd name="T12" fmla="*/ 0 w 68"/>
                <a:gd name="T13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58">
                  <a:moveTo>
                    <a:pt x="0" y="32"/>
                  </a:moveTo>
                  <a:cubicBezTo>
                    <a:pt x="0" y="48"/>
                    <a:pt x="9" y="53"/>
                    <a:pt x="20" y="54"/>
                  </a:cubicBezTo>
                  <a:cubicBezTo>
                    <a:pt x="26" y="55"/>
                    <a:pt x="38" y="56"/>
                    <a:pt x="65" y="58"/>
                  </a:cubicBezTo>
                  <a:lnTo>
                    <a:pt x="65" y="26"/>
                  </a:lnTo>
                  <a:cubicBezTo>
                    <a:pt x="65" y="17"/>
                    <a:pt x="66" y="8"/>
                    <a:pt x="68" y="0"/>
                  </a:cubicBez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645BB1A4-45FC-2863-2A0D-5C85A4988F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8213" y="3744913"/>
              <a:ext cx="98425" cy="98425"/>
            </a:xfrm>
            <a:custGeom>
              <a:avLst/>
              <a:gdLst>
                <a:gd name="T0" fmla="*/ 72 w 143"/>
                <a:gd name="T1" fmla="*/ 111 h 145"/>
                <a:gd name="T2" fmla="*/ 33 w 143"/>
                <a:gd name="T3" fmla="*/ 72 h 145"/>
                <a:gd name="T4" fmla="*/ 72 w 143"/>
                <a:gd name="T5" fmla="*/ 34 h 145"/>
                <a:gd name="T6" fmla="*/ 110 w 143"/>
                <a:gd name="T7" fmla="*/ 72 h 145"/>
                <a:gd name="T8" fmla="*/ 72 w 143"/>
                <a:gd name="T9" fmla="*/ 111 h 145"/>
                <a:gd name="T10" fmla="*/ 72 w 143"/>
                <a:gd name="T11" fmla="*/ 0 h 145"/>
                <a:gd name="T12" fmla="*/ 0 w 143"/>
                <a:gd name="T13" fmla="*/ 72 h 145"/>
                <a:gd name="T14" fmla="*/ 72 w 143"/>
                <a:gd name="T15" fmla="*/ 145 h 145"/>
                <a:gd name="T16" fmla="*/ 143 w 143"/>
                <a:gd name="T17" fmla="*/ 72 h 145"/>
                <a:gd name="T18" fmla="*/ 72 w 143"/>
                <a:gd name="T1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5">
                  <a:moveTo>
                    <a:pt x="72" y="111"/>
                  </a:moveTo>
                  <a:cubicBezTo>
                    <a:pt x="50" y="111"/>
                    <a:pt x="33" y="94"/>
                    <a:pt x="33" y="72"/>
                  </a:cubicBezTo>
                  <a:cubicBezTo>
                    <a:pt x="33" y="51"/>
                    <a:pt x="50" y="34"/>
                    <a:pt x="72" y="34"/>
                  </a:cubicBezTo>
                  <a:cubicBezTo>
                    <a:pt x="93" y="34"/>
                    <a:pt x="110" y="51"/>
                    <a:pt x="110" y="72"/>
                  </a:cubicBezTo>
                  <a:cubicBezTo>
                    <a:pt x="110" y="94"/>
                    <a:pt x="93" y="111"/>
                    <a:pt x="72" y="111"/>
                  </a:cubicBezTo>
                  <a:close/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5"/>
                    <a:pt x="72" y="145"/>
                  </a:cubicBezTo>
                  <a:cubicBezTo>
                    <a:pt x="111" y="145"/>
                    <a:pt x="143" y="112"/>
                    <a:pt x="143" y="72"/>
                  </a:cubicBezTo>
                  <a:cubicBezTo>
                    <a:pt x="143" y="32"/>
                    <a:pt x="111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31" name="Freeform 14">
              <a:extLst>
                <a:ext uri="{FF2B5EF4-FFF2-40B4-BE49-F238E27FC236}">
                  <a16:creationId xmlns:a16="http://schemas.microsoft.com/office/drawing/2014/main" id="{F456707E-EE66-3DB5-9532-514B231D6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3775075"/>
              <a:ext cx="255588" cy="46038"/>
            </a:xfrm>
            <a:custGeom>
              <a:avLst/>
              <a:gdLst>
                <a:gd name="T0" fmla="*/ 3 w 372"/>
                <a:gd name="T1" fmla="*/ 26 h 66"/>
                <a:gd name="T2" fmla="*/ 3 w 372"/>
                <a:gd name="T3" fmla="*/ 66 h 66"/>
                <a:gd name="T4" fmla="*/ 368 w 372"/>
                <a:gd name="T5" fmla="*/ 66 h 66"/>
                <a:gd name="T6" fmla="*/ 368 w 372"/>
                <a:gd name="T7" fmla="*/ 26 h 66"/>
                <a:gd name="T8" fmla="*/ 372 w 372"/>
                <a:gd name="T9" fmla="*/ 0 h 66"/>
                <a:gd name="T10" fmla="*/ 0 w 372"/>
                <a:gd name="T11" fmla="*/ 0 h 66"/>
                <a:gd name="T12" fmla="*/ 3 w 372"/>
                <a:gd name="T13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" h="66">
                  <a:moveTo>
                    <a:pt x="3" y="26"/>
                  </a:moveTo>
                  <a:lnTo>
                    <a:pt x="3" y="66"/>
                  </a:lnTo>
                  <a:lnTo>
                    <a:pt x="368" y="66"/>
                  </a:lnTo>
                  <a:lnTo>
                    <a:pt x="368" y="26"/>
                  </a:lnTo>
                  <a:cubicBezTo>
                    <a:pt x="368" y="17"/>
                    <a:pt x="370" y="8"/>
                    <a:pt x="372" y="0"/>
                  </a:cubicBezTo>
                  <a:lnTo>
                    <a:pt x="0" y="0"/>
                  </a:lnTo>
                  <a:cubicBezTo>
                    <a:pt x="2" y="8"/>
                    <a:pt x="3" y="17"/>
                    <a:pt x="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95BC81A9-7797-953D-058A-9B517F7993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888" y="3587750"/>
              <a:ext cx="635000" cy="168275"/>
            </a:xfrm>
            <a:custGeom>
              <a:avLst/>
              <a:gdLst>
                <a:gd name="T0" fmla="*/ 861 w 924"/>
                <a:gd name="T1" fmla="*/ 206 h 246"/>
                <a:gd name="T2" fmla="*/ 796 w 924"/>
                <a:gd name="T3" fmla="*/ 195 h 246"/>
                <a:gd name="T4" fmla="*/ 790 w 924"/>
                <a:gd name="T5" fmla="*/ 180 h 246"/>
                <a:gd name="T6" fmla="*/ 868 w 924"/>
                <a:gd name="T7" fmla="*/ 180 h 246"/>
                <a:gd name="T8" fmla="*/ 895 w 924"/>
                <a:gd name="T9" fmla="*/ 206 h 246"/>
                <a:gd name="T10" fmla="*/ 861 w 924"/>
                <a:gd name="T11" fmla="*/ 206 h 246"/>
                <a:gd name="T12" fmla="*/ 49 w 924"/>
                <a:gd name="T13" fmla="*/ 156 h 246"/>
                <a:gd name="T14" fmla="*/ 41 w 924"/>
                <a:gd name="T15" fmla="*/ 203 h 246"/>
                <a:gd name="T16" fmla="*/ 18 w 924"/>
                <a:gd name="T17" fmla="*/ 203 h 246"/>
                <a:gd name="T18" fmla="*/ 18 w 924"/>
                <a:gd name="T19" fmla="*/ 147 h 246"/>
                <a:gd name="T20" fmla="*/ 18 w 924"/>
                <a:gd name="T21" fmla="*/ 142 h 246"/>
                <a:gd name="T22" fmla="*/ 40 w 924"/>
                <a:gd name="T23" fmla="*/ 142 h 246"/>
                <a:gd name="T24" fmla="*/ 49 w 924"/>
                <a:gd name="T25" fmla="*/ 156 h 246"/>
                <a:gd name="T26" fmla="*/ 875 w 924"/>
                <a:gd name="T27" fmla="*/ 162 h 246"/>
                <a:gd name="T28" fmla="*/ 677 w 924"/>
                <a:gd name="T29" fmla="*/ 106 h 246"/>
                <a:gd name="T30" fmla="*/ 385 w 924"/>
                <a:gd name="T31" fmla="*/ 1 h 246"/>
                <a:gd name="T32" fmla="*/ 308 w 924"/>
                <a:gd name="T33" fmla="*/ 5 h 246"/>
                <a:gd name="T34" fmla="*/ 100 w 924"/>
                <a:gd name="T35" fmla="*/ 79 h 246"/>
                <a:gd name="T36" fmla="*/ 59 w 924"/>
                <a:gd name="T37" fmla="*/ 103 h 246"/>
                <a:gd name="T38" fmla="*/ 46 w 924"/>
                <a:gd name="T39" fmla="*/ 103 h 246"/>
                <a:gd name="T40" fmla="*/ 0 w 924"/>
                <a:gd name="T41" fmla="*/ 147 h 246"/>
                <a:gd name="T42" fmla="*/ 0 w 924"/>
                <a:gd name="T43" fmla="*/ 246 h 246"/>
                <a:gd name="T44" fmla="*/ 81 w 924"/>
                <a:gd name="T45" fmla="*/ 246 h 246"/>
                <a:gd name="T46" fmla="*/ 159 w 924"/>
                <a:gd name="T47" fmla="*/ 204 h 246"/>
                <a:gd name="T48" fmla="*/ 162 w 924"/>
                <a:gd name="T49" fmla="*/ 204 h 246"/>
                <a:gd name="T50" fmla="*/ 158 w 924"/>
                <a:gd name="T51" fmla="*/ 171 h 246"/>
                <a:gd name="T52" fmla="*/ 158 w 924"/>
                <a:gd name="T53" fmla="*/ 133 h 246"/>
                <a:gd name="T54" fmla="*/ 128 w 924"/>
                <a:gd name="T55" fmla="*/ 104 h 246"/>
                <a:gd name="T56" fmla="*/ 349 w 924"/>
                <a:gd name="T57" fmla="*/ 37 h 246"/>
                <a:gd name="T58" fmla="*/ 349 w 924"/>
                <a:gd name="T59" fmla="*/ 136 h 246"/>
                <a:gd name="T60" fmla="*/ 185 w 924"/>
                <a:gd name="T61" fmla="*/ 136 h 246"/>
                <a:gd name="T62" fmla="*/ 185 w 924"/>
                <a:gd name="T63" fmla="*/ 171 h 246"/>
                <a:gd name="T64" fmla="*/ 199 w 924"/>
                <a:gd name="T65" fmla="*/ 213 h 246"/>
                <a:gd name="T66" fmla="*/ 237 w 924"/>
                <a:gd name="T67" fmla="*/ 246 h 246"/>
                <a:gd name="T68" fmla="*/ 385 w 924"/>
                <a:gd name="T69" fmla="*/ 246 h 246"/>
                <a:gd name="T70" fmla="*/ 384 w 924"/>
                <a:gd name="T71" fmla="*/ 37 h 246"/>
                <a:gd name="T72" fmla="*/ 626 w 924"/>
                <a:gd name="T73" fmla="*/ 118 h 246"/>
                <a:gd name="T74" fmla="*/ 605 w 924"/>
                <a:gd name="T75" fmla="*/ 136 h 246"/>
                <a:gd name="T76" fmla="*/ 411 w 924"/>
                <a:gd name="T77" fmla="*/ 136 h 246"/>
                <a:gd name="T78" fmla="*/ 411 w 924"/>
                <a:gd name="T79" fmla="*/ 246 h 246"/>
                <a:gd name="T80" fmla="*/ 635 w 924"/>
                <a:gd name="T81" fmla="*/ 246 h 246"/>
                <a:gd name="T82" fmla="*/ 713 w 924"/>
                <a:gd name="T83" fmla="*/ 204 h 246"/>
                <a:gd name="T84" fmla="*/ 791 w 924"/>
                <a:gd name="T85" fmla="*/ 246 h 246"/>
                <a:gd name="T86" fmla="*/ 924 w 924"/>
                <a:gd name="T87" fmla="*/ 246 h 246"/>
                <a:gd name="T88" fmla="*/ 924 w 924"/>
                <a:gd name="T89" fmla="*/ 231 h 246"/>
                <a:gd name="T90" fmla="*/ 875 w 924"/>
                <a:gd name="T91" fmla="*/ 16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4" h="246">
                  <a:moveTo>
                    <a:pt x="861" y="206"/>
                  </a:moveTo>
                  <a:cubicBezTo>
                    <a:pt x="828" y="206"/>
                    <a:pt x="809" y="206"/>
                    <a:pt x="796" y="195"/>
                  </a:cubicBezTo>
                  <a:cubicBezTo>
                    <a:pt x="784" y="186"/>
                    <a:pt x="785" y="180"/>
                    <a:pt x="790" y="180"/>
                  </a:cubicBezTo>
                  <a:lnTo>
                    <a:pt x="868" y="180"/>
                  </a:lnTo>
                  <a:cubicBezTo>
                    <a:pt x="878" y="184"/>
                    <a:pt x="888" y="196"/>
                    <a:pt x="895" y="206"/>
                  </a:cubicBezTo>
                  <a:lnTo>
                    <a:pt x="861" y="206"/>
                  </a:lnTo>
                  <a:close/>
                  <a:moveTo>
                    <a:pt x="49" y="156"/>
                  </a:moveTo>
                  <a:cubicBezTo>
                    <a:pt x="46" y="175"/>
                    <a:pt x="41" y="203"/>
                    <a:pt x="41" y="203"/>
                  </a:cubicBezTo>
                  <a:lnTo>
                    <a:pt x="18" y="203"/>
                  </a:lnTo>
                  <a:lnTo>
                    <a:pt x="18" y="147"/>
                  </a:lnTo>
                  <a:cubicBezTo>
                    <a:pt x="18" y="145"/>
                    <a:pt x="18" y="144"/>
                    <a:pt x="18" y="142"/>
                  </a:cubicBezTo>
                  <a:lnTo>
                    <a:pt x="40" y="142"/>
                  </a:lnTo>
                  <a:cubicBezTo>
                    <a:pt x="46" y="142"/>
                    <a:pt x="51" y="147"/>
                    <a:pt x="49" y="156"/>
                  </a:cubicBezTo>
                  <a:close/>
                  <a:moveTo>
                    <a:pt x="875" y="162"/>
                  </a:moveTo>
                  <a:cubicBezTo>
                    <a:pt x="826" y="140"/>
                    <a:pt x="760" y="128"/>
                    <a:pt x="677" y="106"/>
                  </a:cubicBezTo>
                  <a:cubicBezTo>
                    <a:pt x="587" y="55"/>
                    <a:pt x="492" y="4"/>
                    <a:pt x="385" y="1"/>
                  </a:cubicBezTo>
                  <a:cubicBezTo>
                    <a:pt x="350" y="0"/>
                    <a:pt x="308" y="5"/>
                    <a:pt x="308" y="5"/>
                  </a:cubicBezTo>
                  <a:cubicBezTo>
                    <a:pt x="203" y="16"/>
                    <a:pt x="148" y="52"/>
                    <a:pt x="100" y="79"/>
                  </a:cubicBezTo>
                  <a:cubicBezTo>
                    <a:pt x="92" y="84"/>
                    <a:pt x="59" y="103"/>
                    <a:pt x="59" y="103"/>
                  </a:cubicBezTo>
                  <a:lnTo>
                    <a:pt x="46" y="103"/>
                  </a:lnTo>
                  <a:cubicBezTo>
                    <a:pt x="18" y="103"/>
                    <a:pt x="0" y="120"/>
                    <a:pt x="0" y="147"/>
                  </a:cubicBezTo>
                  <a:lnTo>
                    <a:pt x="0" y="246"/>
                  </a:lnTo>
                  <a:lnTo>
                    <a:pt x="81" y="246"/>
                  </a:lnTo>
                  <a:cubicBezTo>
                    <a:pt x="98" y="220"/>
                    <a:pt x="127" y="204"/>
                    <a:pt x="159" y="204"/>
                  </a:cubicBezTo>
                  <a:cubicBezTo>
                    <a:pt x="160" y="204"/>
                    <a:pt x="161" y="204"/>
                    <a:pt x="162" y="204"/>
                  </a:cubicBezTo>
                  <a:cubicBezTo>
                    <a:pt x="158" y="193"/>
                    <a:pt x="158" y="181"/>
                    <a:pt x="158" y="171"/>
                  </a:cubicBezTo>
                  <a:lnTo>
                    <a:pt x="158" y="133"/>
                  </a:lnTo>
                  <a:lnTo>
                    <a:pt x="128" y="104"/>
                  </a:lnTo>
                  <a:cubicBezTo>
                    <a:pt x="179" y="75"/>
                    <a:pt x="236" y="42"/>
                    <a:pt x="349" y="37"/>
                  </a:cubicBezTo>
                  <a:lnTo>
                    <a:pt x="349" y="136"/>
                  </a:lnTo>
                  <a:lnTo>
                    <a:pt x="185" y="136"/>
                  </a:lnTo>
                  <a:lnTo>
                    <a:pt x="185" y="171"/>
                  </a:lnTo>
                  <a:cubicBezTo>
                    <a:pt x="185" y="192"/>
                    <a:pt x="189" y="205"/>
                    <a:pt x="199" y="213"/>
                  </a:cubicBezTo>
                  <a:cubicBezTo>
                    <a:pt x="215" y="220"/>
                    <a:pt x="228" y="231"/>
                    <a:pt x="237" y="246"/>
                  </a:cubicBezTo>
                  <a:lnTo>
                    <a:pt x="385" y="246"/>
                  </a:lnTo>
                  <a:lnTo>
                    <a:pt x="384" y="37"/>
                  </a:lnTo>
                  <a:cubicBezTo>
                    <a:pt x="469" y="39"/>
                    <a:pt x="543" y="74"/>
                    <a:pt x="626" y="118"/>
                  </a:cubicBezTo>
                  <a:cubicBezTo>
                    <a:pt x="626" y="125"/>
                    <a:pt x="626" y="136"/>
                    <a:pt x="605" y="136"/>
                  </a:cubicBezTo>
                  <a:lnTo>
                    <a:pt x="411" y="136"/>
                  </a:lnTo>
                  <a:lnTo>
                    <a:pt x="411" y="246"/>
                  </a:lnTo>
                  <a:lnTo>
                    <a:pt x="635" y="246"/>
                  </a:lnTo>
                  <a:cubicBezTo>
                    <a:pt x="652" y="220"/>
                    <a:pt x="680" y="204"/>
                    <a:pt x="713" y="204"/>
                  </a:cubicBezTo>
                  <a:cubicBezTo>
                    <a:pt x="745" y="204"/>
                    <a:pt x="774" y="220"/>
                    <a:pt x="791" y="246"/>
                  </a:cubicBezTo>
                  <a:lnTo>
                    <a:pt x="924" y="246"/>
                  </a:lnTo>
                  <a:lnTo>
                    <a:pt x="924" y="231"/>
                  </a:lnTo>
                  <a:cubicBezTo>
                    <a:pt x="924" y="210"/>
                    <a:pt x="901" y="174"/>
                    <a:pt x="875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id="{3DE1C57B-C129-5544-D340-2EBE2B502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338" y="3775075"/>
              <a:ext cx="82550" cy="46038"/>
            </a:xfrm>
            <a:custGeom>
              <a:avLst/>
              <a:gdLst>
                <a:gd name="T0" fmla="*/ 4 w 121"/>
                <a:gd name="T1" fmla="*/ 26 h 66"/>
                <a:gd name="T2" fmla="*/ 4 w 121"/>
                <a:gd name="T3" fmla="*/ 66 h 66"/>
                <a:gd name="T4" fmla="*/ 44 w 121"/>
                <a:gd name="T5" fmla="*/ 66 h 66"/>
                <a:gd name="T6" fmla="*/ 121 w 121"/>
                <a:gd name="T7" fmla="*/ 16 h 66"/>
                <a:gd name="T8" fmla="*/ 121 w 121"/>
                <a:gd name="T9" fmla="*/ 0 h 66"/>
                <a:gd name="T10" fmla="*/ 0 w 121"/>
                <a:gd name="T11" fmla="*/ 0 h 66"/>
                <a:gd name="T12" fmla="*/ 4 w 121"/>
                <a:gd name="T13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66">
                  <a:moveTo>
                    <a:pt x="4" y="26"/>
                  </a:moveTo>
                  <a:lnTo>
                    <a:pt x="4" y="66"/>
                  </a:lnTo>
                  <a:lnTo>
                    <a:pt x="44" y="66"/>
                  </a:lnTo>
                  <a:cubicBezTo>
                    <a:pt x="70" y="66"/>
                    <a:pt x="121" y="43"/>
                    <a:pt x="121" y="16"/>
                  </a:cubicBezTo>
                  <a:lnTo>
                    <a:pt x="121" y="0"/>
                  </a:lnTo>
                  <a:lnTo>
                    <a:pt x="0" y="0"/>
                  </a:lnTo>
                  <a:cubicBezTo>
                    <a:pt x="3" y="8"/>
                    <a:pt x="4" y="17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47" name="Oval 17">
              <a:extLst>
                <a:ext uri="{FF2B5EF4-FFF2-40B4-BE49-F238E27FC236}">
                  <a16:creationId xmlns:a16="http://schemas.microsoft.com/office/drawing/2014/main" id="{BC52A2FC-BC9A-BEC0-6282-7BAD0AAE1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551" y="3778250"/>
              <a:ext cx="30163" cy="31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</p:grpSp>
      <p:sp>
        <p:nvSpPr>
          <p:cNvPr id="48" name="TextBox 22">
            <a:extLst>
              <a:ext uri="{FF2B5EF4-FFF2-40B4-BE49-F238E27FC236}">
                <a16:creationId xmlns:a16="http://schemas.microsoft.com/office/drawing/2014/main" id="{F71863E3-E5C4-DBD4-4CD6-664070C1937C}"/>
              </a:ext>
            </a:extLst>
          </p:cNvPr>
          <p:cNvSpPr txBox="1"/>
          <p:nvPr/>
        </p:nvSpPr>
        <p:spPr>
          <a:xfrm>
            <a:off x="8203521" y="4718096"/>
            <a:ext cx="2589647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26 vs. 25: </a:t>
            </a:r>
            <a:r>
              <a:rPr lang="pt-BR" sz="1600">
                <a:solidFill>
                  <a:srgbClr val="045189"/>
                </a:solidFill>
              </a:rPr>
              <a:t>+ 2,9%</a:t>
            </a:r>
            <a:br>
              <a:rPr lang="pt-BR" sz="1600">
                <a:solidFill>
                  <a:srgbClr val="045189"/>
                </a:solidFill>
              </a:rPr>
            </a:br>
            <a:r>
              <a:rPr lang="pt-BR" sz="1600">
                <a:solidFill>
                  <a:srgbClr val="045189"/>
                </a:solidFill>
              </a:rPr>
              <a:t> </a:t>
            </a:r>
          </a:p>
          <a:p>
            <a:endParaRPr lang="pt-BR" sz="1600">
              <a:solidFill>
                <a:srgbClr val="045189"/>
              </a:solidFill>
            </a:endParaRPr>
          </a:p>
          <a:p>
            <a:r>
              <a:rPr lang="pt-BR" sz="1400" b="0">
                <a:solidFill>
                  <a:srgbClr val="045189"/>
                </a:solidFill>
              </a:rPr>
              <a:t>26 vs. 25: </a:t>
            </a:r>
            <a:r>
              <a:rPr lang="pt-BR" sz="1600">
                <a:solidFill>
                  <a:srgbClr val="045189"/>
                </a:solidFill>
              </a:rPr>
              <a:t>- 2,0% </a:t>
            </a:r>
            <a:endParaRPr lang="en-US" sz="2000">
              <a:solidFill>
                <a:srgbClr val="045189"/>
              </a:solidFill>
            </a:endParaRP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2ADA404F-14BE-1ACC-376D-1910860FE69A}"/>
              </a:ext>
            </a:extLst>
          </p:cNvPr>
          <p:cNvSpPr/>
          <p:nvPr/>
        </p:nvSpPr>
        <p:spPr>
          <a:xfrm>
            <a:off x="4542889" y="1460098"/>
            <a:ext cx="130621" cy="130621"/>
          </a:xfrm>
          <a:prstGeom prst="rect">
            <a:avLst/>
          </a:prstGeom>
          <a:solidFill>
            <a:srgbClr val="2E6B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Exo 2" pitchFamily="2" charset="0"/>
            </a:endParaRPr>
          </a:p>
        </p:txBody>
      </p:sp>
      <p:sp>
        <p:nvSpPr>
          <p:cNvPr id="54" name="TextBox 22">
            <a:extLst>
              <a:ext uri="{FF2B5EF4-FFF2-40B4-BE49-F238E27FC236}">
                <a16:creationId xmlns:a16="http://schemas.microsoft.com/office/drawing/2014/main" id="{F4EFF56A-C9EB-CA44-B8F5-9C420BFA954E}"/>
              </a:ext>
            </a:extLst>
          </p:cNvPr>
          <p:cNvSpPr txBox="1"/>
          <p:nvPr/>
        </p:nvSpPr>
        <p:spPr>
          <a:xfrm>
            <a:off x="4735760" y="1410568"/>
            <a:ext cx="172330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Automóveis</a:t>
            </a:r>
            <a:endParaRPr lang="en-US" sz="1400" b="0">
              <a:solidFill>
                <a:srgbClr val="045189"/>
              </a:solidFill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5CD9DC9D-DE86-0ACA-8CC0-8274A8BA2AF1}"/>
              </a:ext>
            </a:extLst>
          </p:cNvPr>
          <p:cNvSpPr/>
          <p:nvPr/>
        </p:nvSpPr>
        <p:spPr>
          <a:xfrm>
            <a:off x="5820208" y="1460098"/>
            <a:ext cx="130621" cy="130621"/>
          </a:xfrm>
          <a:prstGeom prst="rect">
            <a:avLst/>
          </a:prstGeom>
          <a:solidFill>
            <a:srgbClr val="46B1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Exo 2" pitchFamily="2" charset="0"/>
            </a:endParaRPr>
          </a:p>
        </p:txBody>
      </p:sp>
      <p:sp>
        <p:nvSpPr>
          <p:cNvPr id="62" name="TextBox 22">
            <a:extLst>
              <a:ext uri="{FF2B5EF4-FFF2-40B4-BE49-F238E27FC236}">
                <a16:creationId xmlns:a16="http://schemas.microsoft.com/office/drawing/2014/main" id="{ADE0B9A0-6A20-98EF-38FD-3BBFCB95A24D}"/>
              </a:ext>
            </a:extLst>
          </p:cNvPr>
          <p:cNvSpPr txBox="1"/>
          <p:nvPr/>
        </p:nvSpPr>
        <p:spPr>
          <a:xfrm>
            <a:off x="6020707" y="1410568"/>
            <a:ext cx="1535434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Comerciais Leves*</a:t>
            </a:r>
            <a:endParaRPr lang="en-US" sz="1400" b="0">
              <a:solidFill>
                <a:srgbClr val="045189"/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A17BB70-F6AE-6EEC-4063-990BF901BB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363161"/>
              </p:ext>
            </p:extLst>
          </p:nvPr>
        </p:nvGraphicFramePr>
        <p:xfrm>
          <a:off x="508725" y="1530787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22930FF9-A15A-C867-7FFE-BC383ED1C2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614970"/>
              </p:ext>
            </p:extLst>
          </p:nvPr>
        </p:nvGraphicFramePr>
        <p:xfrm>
          <a:off x="548018" y="1935391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7" name="Gráfico 36">
            <a:extLst>
              <a:ext uri="{FF2B5EF4-FFF2-40B4-BE49-F238E27FC236}">
                <a16:creationId xmlns:a16="http://schemas.microsoft.com/office/drawing/2014/main" id="{181B1F65-F276-C1A2-DC00-1A2B47083B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8882456"/>
              </p:ext>
            </p:extLst>
          </p:nvPr>
        </p:nvGraphicFramePr>
        <p:xfrm>
          <a:off x="6050257" y="1690021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8" name="Gráfico 37">
            <a:extLst>
              <a:ext uri="{FF2B5EF4-FFF2-40B4-BE49-F238E27FC236}">
                <a16:creationId xmlns:a16="http://schemas.microsoft.com/office/drawing/2014/main" id="{5F4118FA-3E39-7DBB-9DF8-F4455AFAFB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828019"/>
              </p:ext>
            </p:extLst>
          </p:nvPr>
        </p:nvGraphicFramePr>
        <p:xfrm>
          <a:off x="6048809" y="965467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5821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8FB4B680-AA9D-9B70-C5B7-0BC2BCCBE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7023" y="5236"/>
            <a:ext cx="12192000" cy="6858000"/>
          </a:xfrm>
          <a:prstGeom prst="rect">
            <a:avLst/>
          </a:prstGeom>
        </p:spPr>
      </p:pic>
      <p:pic>
        <p:nvPicPr>
          <p:cNvPr id="25" name="Imagem 24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D8A2B542-EA96-B4DE-955E-402C4F900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43" name="TextBox 22">
            <a:extLst>
              <a:ext uri="{FF2B5EF4-FFF2-40B4-BE49-F238E27FC236}">
                <a16:creationId xmlns:a16="http://schemas.microsoft.com/office/drawing/2014/main" id="{BA7AFD60-033A-85C1-F967-AA56E8C52087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Produção</a:t>
            </a:r>
          </a:p>
        </p:txBody>
      </p:sp>
      <p:sp>
        <p:nvSpPr>
          <p:cNvPr id="44" name="TextBox 22">
            <a:extLst>
              <a:ext uri="{FF2B5EF4-FFF2-40B4-BE49-F238E27FC236}">
                <a16:creationId xmlns:a16="http://schemas.microsoft.com/office/drawing/2014/main" id="{38CBCEB8-793C-7FE5-EB44-72DA854AF0FD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</a:t>
            </a:r>
          </a:p>
        </p:txBody>
      </p:sp>
      <p:sp>
        <p:nvSpPr>
          <p:cNvPr id="45" name="TextBox 22">
            <a:extLst>
              <a:ext uri="{FF2B5EF4-FFF2-40B4-BE49-F238E27FC236}">
                <a16:creationId xmlns:a16="http://schemas.microsoft.com/office/drawing/2014/main" id="{2B4F4866-8C16-E861-14C9-DE562504C2A8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Exportação</a:t>
            </a:r>
          </a:p>
        </p:txBody>
      </p:sp>
      <p:sp>
        <p:nvSpPr>
          <p:cNvPr id="46" name="TextBox 22">
            <a:extLst>
              <a:ext uri="{FF2B5EF4-FFF2-40B4-BE49-F238E27FC236}">
                <a16:creationId xmlns:a16="http://schemas.microsoft.com/office/drawing/2014/main" id="{EE23BACB-D929-43D5-ED0C-49C40D34960A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Importados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784EA294-7706-9C54-EC8B-2906CD39D8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5681494"/>
              </p:ext>
            </p:extLst>
          </p:nvPr>
        </p:nvGraphicFramePr>
        <p:xfrm>
          <a:off x="755100" y="2058345"/>
          <a:ext cx="10155723" cy="3960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7" name="Agrupar 26">
            <a:extLst>
              <a:ext uri="{FF2B5EF4-FFF2-40B4-BE49-F238E27FC236}">
                <a16:creationId xmlns:a16="http://schemas.microsoft.com/office/drawing/2014/main" id="{54431767-88FF-E1D8-7F91-056B297642E4}"/>
              </a:ext>
            </a:extLst>
          </p:cNvPr>
          <p:cNvGrpSpPr/>
          <p:nvPr/>
        </p:nvGrpSpPr>
        <p:grpSpPr>
          <a:xfrm>
            <a:off x="4361298" y="5947789"/>
            <a:ext cx="2725873" cy="215444"/>
            <a:chOff x="4542831" y="5880571"/>
            <a:chExt cx="2174818" cy="215444"/>
          </a:xfrm>
        </p:grpSpPr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79A7DCB-F048-108B-44B9-FE5E07BF8CDB}"/>
                </a:ext>
              </a:extLst>
            </p:cNvPr>
            <p:cNvSpPr txBox="1"/>
            <p:nvPr/>
          </p:nvSpPr>
          <p:spPr>
            <a:xfrm>
              <a:off x="4652380" y="5880571"/>
              <a:ext cx="2065269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045189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Participação dos eletrificados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1D861DF-0A26-3BF4-2C85-7666EBA17C6D}"/>
                </a:ext>
              </a:extLst>
            </p:cNvPr>
            <p:cNvSpPr/>
            <p:nvPr/>
          </p:nvSpPr>
          <p:spPr>
            <a:xfrm>
              <a:off x="4542831" y="5952999"/>
              <a:ext cx="75647" cy="92444"/>
            </a:xfrm>
            <a:prstGeom prst="rect">
              <a:avLst/>
            </a:prstGeom>
            <a:solidFill>
              <a:srgbClr val="0526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83C9EB9-FE63-C6C8-412D-10B3780E2F21}"/>
              </a:ext>
            </a:extLst>
          </p:cNvPr>
          <p:cNvGrpSpPr/>
          <p:nvPr/>
        </p:nvGrpSpPr>
        <p:grpSpPr>
          <a:xfrm>
            <a:off x="3465791" y="2220453"/>
            <a:ext cx="4185678" cy="232076"/>
            <a:chOff x="3343662" y="1498403"/>
            <a:chExt cx="3181849" cy="232076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74981856-9B76-5B3B-FD0A-77D7696520D9}"/>
                </a:ext>
              </a:extLst>
            </p:cNvPr>
            <p:cNvSpPr txBox="1"/>
            <p:nvPr/>
          </p:nvSpPr>
          <p:spPr>
            <a:xfrm>
              <a:off x="3621797" y="1515034"/>
              <a:ext cx="780175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045189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Elétricos</a:t>
              </a: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0AEB27E5-E7C9-1B57-72EC-FFB93F2855FE}"/>
                </a:ext>
              </a:extLst>
            </p:cNvPr>
            <p:cNvSpPr/>
            <p:nvPr/>
          </p:nvSpPr>
          <p:spPr>
            <a:xfrm>
              <a:off x="3343662" y="1603756"/>
              <a:ext cx="238492" cy="50235"/>
            </a:xfrm>
            <a:prstGeom prst="rect">
              <a:avLst/>
            </a:prstGeom>
            <a:solidFill>
              <a:srgbClr val="2E6B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271E61F6-C468-E842-464D-44A374654827}"/>
                </a:ext>
              </a:extLst>
            </p:cNvPr>
            <p:cNvSpPr txBox="1"/>
            <p:nvPr/>
          </p:nvSpPr>
          <p:spPr>
            <a:xfrm>
              <a:off x="4613191" y="1498403"/>
              <a:ext cx="780175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045189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Híbridos</a:t>
              </a: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0D582C11-3FFA-96A6-9BF4-536D3B4F78C5}"/>
                </a:ext>
              </a:extLst>
            </p:cNvPr>
            <p:cNvSpPr/>
            <p:nvPr/>
          </p:nvSpPr>
          <p:spPr>
            <a:xfrm>
              <a:off x="4335056" y="1597763"/>
              <a:ext cx="238492" cy="50235"/>
            </a:xfrm>
            <a:prstGeom prst="rect">
              <a:avLst/>
            </a:prstGeom>
            <a:solidFill>
              <a:srgbClr val="11B5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A1073D0C-3AFD-2BE5-AE4B-21723BBBED68}"/>
                </a:ext>
              </a:extLst>
            </p:cNvPr>
            <p:cNvSpPr txBox="1"/>
            <p:nvPr/>
          </p:nvSpPr>
          <p:spPr>
            <a:xfrm>
              <a:off x="5537666" y="1515035"/>
              <a:ext cx="987845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0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045189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Híbridos plug-in</a:t>
              </a: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E58126E4-2083-B355-67B4-F6C8B26AA8D3}"/>
                </a:ext>
              </a:extLst>
            </p:cNvPr>
            <p:cNvSpPr/>
            <p:nvPr/>
          </p:nvSpPr>
          <p:spPr>
            <a:xfrm>
              <a:off x="5259531" y="1606126"/>
              <a:ext cx="238492" cy="502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</p:grpSp>
      <p:sp>
        <p:nvSpPr>
          <p:cNvPr id="4" name="TextBox 22">
            <a:extLst>
              <a:ext uri="{FF2B5EF4-FFF2-40B4-BE49-F238E27FC236}">
                <a16:creationId xmlns:a16="http://schemas.microsoft.com/office/drawing/2014/main" id="{3B2CFD22-7A52-E2B0-1FAF-A31B0D143A69}"/>
              </a:ext>
            </a:extLst>
          </p:cNvPr>
          <p:cNvSpPr txBox="1"/>
          <p:nvPr/>
        </p:nvSpPr>
        <p:spPr>
          <a:xfrm>
            <a:off x="621750" y="347738"/>
            <a:ext cx="739829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| 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Novas tecnologias de propulsão</a:t>
            </a:r>
            <a:endParaRPr kumimoji="0" lang="pt-BR" sz="2300" b="1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5F1AFC7-A3CD-FE97-54CD-FF32DC3372EA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7651469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22">
            <a:extLst>
              <a:ext uri="{FF2B5EF4-FFF2-40B4-BE49-F238E27FC236}">
                <a16:creationId xmlns:a16="http://schemas.microsoft.com/office/drawing/2014/main" id="{928570E7-A1B2-BA66-7A6D-3F1F261DF852}"/>
              </a:ext>
            </a:extLst>
          </p:cNvPr>
          <p:cNvSpPr txBox="1"/>
          <p:nvPr/>
        </p:nvSpPr>
        <p:spPr>
          <a:xfrm>
            <a:off x="640801" y="890534"/>
            <a:ext cx="423260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Veículos Leves Eletrificados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ABE3EB92-A7F6-5737-610E-77F6BA77E321}"/>
              </a:ext>
            </a:extLst>
          </p:cNvPr>
          <p:cNvSpPr txBox="1"/>
          <p:nvPr/>
        </p:nvSpPr>
        <p:spPr>
          <a:xfrm>
            <a:off x="640801" y="1264465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(em mil unidades)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CCC05EB6-D374-AC5B-6683-328F94EFE2D4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Fonte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: Anfavea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352597D-C211-1C9F-E005-F29DAD573598}"/>
              </a:ext>
            </a:extLst>
          </p:cNvPr>
          <p:cNvSpPr/>
          <p:nvPr/>
        </p:nvSpPr>
        <p:spPr>
          <a:xfrm>
            <a:off x="7792721" y="1045022"/>
            <a:ext cx="2769884" cy="589376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43% dos comercializados em </a:t>
            </a:r>
            <a:r>
              <a:rPr lang="pt-BR" sz="1500" b="1">
                <a:solidFill>
                  <a:srgbClr val="2147A8"/>
                </a:solidFill>
                <a:latin typeface="Exo 2" pitchFamily="2" charset="0"/>
              </a:rPr>
              <a:t>fevereiro</a:t>
            </a:r>
            <a:r>
              <a:rPr kumimoji="0" lang="pt-BR" sz="1500" b="1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rPr>
              <a:t> são nacionais</a:t>
            </a:r>
          </a:p>
        </p:txBody>
      </p:sp>
    </p:spTree>
    <p:extLst>
      <p:ext uri="{BB962C8B-B14F-4D97-AF65-F5344CB8AC3E}">
        <p14:creationId xmlns:p14="http://schemas.microsoft.com/office/powerpoint/2010/main" val="4231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E020F-AEA9-94B8-35C8-3E73FEAAD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5192D684-3954-F867-111C-2B0E347CB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53" t="295" b="295"/>
          <a:stretch>
            <a:fillRect/>
          </a:stretch>
        </p:blipFill>
        <p:spPr>
          <a:xfrm>
            <a:off x="10913083" y="-5343"/>
            <a:ext cx="1285939" cy="6858000"/>
          </a:xfrm>
          <a:prstGeom prst="rect">
            <a:avLst/>
          </a:prstGeom>
        </p:spPr>
      </p:pic>
      <p:pic>
        <p:nvPicPr>
          <p:cNvPr id="7" name="Imagem 6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466A5351-E281-EA9A-213C-EC56D02FD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6D3D2E9-85EB-1BB9-E80E-A9BDE0AA7F3F}"/>
              </a:ext>
            </a:extLst>
          </p:cNvPr>
          <p:cNvSpPr txBox="1"/>
          <p:nvPr/>
        </p:nvSpPr>
        <p:spPr>
          <a:xfrm>
            <a:off x="621751" y="347738"/>
            <a:ext cx="552783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|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 Carro Sustentável</a:t>
            </a:r>
            <a:endParaRPr kumimoji="0" lang="pt-BR" sz="2300" b="1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FDA9DC7B-9E4E-F2B1-C12B-EBAFDD9D4337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5588000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22">
            <a:extLst>
              <a:ext uri="{FF2B5EF4-FFF2-40B4-BE49-F238E27FC236}">
                <a16:creationId xmlns:a16="http://schemas.microsoft.com/office/drawing/2014/main" id="{64F0319C-07DA-3E08-2EA4-C1210ABC145A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(em mil unidades)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75792C4-4284-CE29-0321-0ED99CE03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1131303"/>
              </p:ext>
            </p:extLst>
          </p:nvPr>
        </p:nvGraphicFramePr>
        <p:xfrm>
          <a:off x="5832993" y="2757247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A05A9E6-658D-BEEF-F8D8-679F14A962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74122204"/>
              </p:ext>
            </p:extLst>
          </p:nvPr>
        </p:nvGraphicFramePr>
        <p:xfrm>
          <a:off x="5934365" y="4026304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9" name="CaixaDeTexto 14">
            <a:extLst>
              <a:ext uri="{FF2B5EF4-FFF2-40B4-BE49-F238E27FC236}">
                <a16:creationId xmlns:a16="http://schemas.microsoft.com/office/drawing/2014/main" id="{5C9C3B57-3E5F-4ABC-DA5C-8B73E9151DC8}"/>
              </a:ext>
            </a:extLst>
          </p:cNvPr>
          <p:cNvSpPr txBox="1"/>
          <p:nvPr/>
        </p:nvSpPr>
        <p:spPr>
          <a:xfrm>
            <a:off x="7735459" y="2668633"/>
            <a:ext cx="949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+15,1%</a:t>
            </a:r>
          </a:p>
        </p:txBody>
      </p:sp>
      <p:sp>
        <p:nvSpPr>
          <p:cNvPr id="40" name="CaixaDeTexto 14">
            <a:extLst>
              <a:ext uri="{FF2B5EF4-FFF2-40B4-BE49-F238E27FC236}">
                <a16:creationId xmlns:a16="http://schemas.microsoft.com/office/drawing/2014/main" id="{72CF83B0-DF01-08CF-61A2-FC7DFD8D6961}"/>
              </a:ext>
            </a:extLst>
          </p:cNvPr>
          <p:cNvSpPr txBox="1"/>
          <p:nvPr/>
        </p:nvSpPr>
        <p:spPr>
          <a:xfrm>
            <a:off x="7761283" y="4415051"/>
            <a:ext cx="949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+62,1%</a:t>
            </a:r>
          </a:p>
        </p:txBody>
      </p:sp>
      <p:sp>
        <p:nvSpPr>
          <p:cNvPr id="5" name="Triângulo isósceles 4">
            <a:extLst>
              <a:ext uri="{FF2B5EF4-FFF2-40B4-BE49-F238E27FC236}">
                <a16:creationId xmlns:a16="http://schemas.microsoft.com/office/drawing/2014/main" id="{55BD4DD9-F054-5ADB-D882-315A309D341C}"/>
              </a:ext>
            </a:extLst>
          </p:cNvPr>
          <p:cNvSpPr/>
          <p:nvPr/>
        </p:nvSpPr>
        <p:spPr>
          <a:xfrm>
            <a:off x="8565865" y="4462855"/>
            <a:ext cx="186612" cy="155027"/>
          </a:xfrm>
          <a:prstGeom prst="triangle">
            <a:avLst/>
          </a:prstGeom>
          <a:solidFill>
            <a:srgbClr val="219E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B31C7B9F-E2B7-482F-829C-8BBC738E2184}"/>
              </a:ext>
            </a:extLst>
          </p:cNvPr>
          <p:cNvSpPr/>
          <p:nvPr/>
        </p:nvSpPr>
        <p:spPr>
          <a:xfrm>
            <a:off x="8542726" y="2721208"/>
            <a:ext cx="186612" cy="155027"/>
          </a:xfrm>
          <a:prstGeom prst="triangle">
            <a:avLst/>
          </a:prstGeom>
          <a:solidFill>
            <a:srgbClr val="219E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BBF48D82-F857-AC5E-A6C3-ECF85B921B72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E3598E2B-4BC3-D9D7-575E-67D5D0837B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1818" y="1974438"/>
          <a:ext cx="5019620" cy="4408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4" name="CaixaDeTexto 33">
            <a:extLst>
              <a:ext uri="{FF2B5EF4-FFF2-40B4-BE49-F238E27FC236}">
                <a16:creationId xmlns:a16="http://schemas.microsoft.com/office/drawing/2014/main" id="{8FCA2786-5BD9-2CFD-1CD9-E92702721E46}"/>
              </a:ext>
            </a:extLst>
          </p:cNvPr>
          <p:cNvSpPr txBox="1"/>
          <p:nvPr/>
        </p:nvSpPr>
        <p:spPr>
          <a:xfrm>
            <a:off x="5331546" y="2957770"/>
            <a:ext cx="1167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Vendas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diretas</a:t>
            </a:r>
            <a:endParaRPr kumimoji="0" lang="pt-BR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D6146739-F90B-67AA-F85A-05B8718B64A2}"/>
              </a:ext>
            </a:extLst>
          </p:cNvPr>
          <p:cNvSpPr txBox="1"/>
          <p:nvPr/>
        </p:nvSpPr>
        <p:spPr>
          <a:xfrm>
            <a:off x="5396200" y="4961968"/>
            <a:ext cx="12772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Vendas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</a:t>
            </a:r>
            <a:r>
              <a:rPr kumimoji="0" lang="pt-BR" sz="180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varejo</a:t>
            </a:r>
            <a:endParaRPr kumimoji="0" lang="pt-BR" sz="18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748D897C-BB18-9DB8-F6D9-41EB739A4607}"/>
              </a:ext>
            </a:extLst>
          </p:cNvPr>
          <p:cNvGrpSpPr/>
          <p:nvPr/>
        </p:nvGrpSpPr>
        <p:grpSpPr>
          <a:xfrm>
            <a:off x="5846401" y="1639343"/>
            <a:ext cx="2021805" cy="430248"/>
            <a:chOff x="6479443" y="855028"/>
            <a:chExt cx="772417" cy="430248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DA7A0FBB-652C-B0E4-4B60-CB90132FC26A}"/>
                </a:ext>
              </a:extLst>
            </p:cNvPr>
            <p:cNvSpPr/>
            <p:nvPr/>
          </p:nvSpPr>
          <p:spPr>
            <a:xfrm>
              <a:off x="6479443" y="855028"/>
              <a:ext cx="772417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19" name="TextBox 22">
              <a:extLst>
                <a:ext uri="{FF2B5EF4-FFF2-40B4-BE49-F238E27FC236}">
                  <a16:creationId xmlns:a16="http://schemas.microsoft.com/office/drawing/2014/main" id="{E396C148-D49B-7B9C-D42B-EA915A2AFA61}"/>
                </a:ext>
              </a:extLst>
            </p:cNvPr>
            <p:cNvSpPr txBox="1"/>
            <p:nvPr/>
          </p:nvSpPr>
          <p:spPr>
            <a:xfrm>
              <a:off x="6488295" y="943901"/>
              <a:ext cx="749700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11 Jul 24 - 28 Fev 25</a:t>
              </a: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C4D4A7D-0A94-A817-AD51-D6957D193030}"/>
              </a:ext>
            </a:extLst>
          </p:cNvPr>
          <p:cNvGrpSpPr/>
          <p:nvPr/>
        </p:nvGrpSpPr>
        <p:grpSpPr>
          <a:xfrm>
            <a:off x="8708657" y="1657631"/>
            <a:ext cx="1988593" cy="430248"/>
            <a:chOff x="6474633" y="855028"/>
            <a:chExt cx="692708" cy="430248"/>
          </a:xfrm>
        </p:grpSpPr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78DC8EEA-8E5F-F5D8-BB5A-0576B7F9D551}"/>
                </a:ext>
              </a:extLst>
            </p:cNvPr>
            <p:cNvSpPr/>
            <p:nvPr/>
          </p:nvSpPr>
          <p:spPr>
            <a:xfrm>
              <a:off x="6474633" y="855028"/>
              <a:ext cx="692708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28" name="TextBox 22">
              <a:extLst>
                <a:ext uri="{FF2B5EF4-FFF2-40B4-BE49-F238E27FC236}">
                  <a16:creationId xmlns:a16="http://schemas.microsoft.com/office/drawing/2014/main" id="{AB46A8D3-8610-2D6A-DEB9-A8946CD7BD2A}"/>
                </a:ext>
              </a:extLst>
            </p:cNvPr>
            <p:cNvSpPr txBox="1"/>
            <p:nvPr/>
          </p:nvSpPr>
          <p:spPr>
            <a:xfrm>
              <a:off x="6493248" y="954962"/>
              <a:ext cx="657664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11 Jul 25 - 28 Fev 26</a:t>
              </a:r>
            </a:p>
          </p:txBody>
        </p:sp>
      </p:grpSp>
      <p:sp>
        <p:nvSpPr>
          <p:cNvPr id="2" name="CaixaDeTexto 14">
            <a:extLst>
              <a:ext uri="{FF2B5EF4-FFF2-40B4-BE49-F238E27FC236}">
                <a16:creationId xmlns:a16="http://schemas.microsoft.com/office/drawing/2014/main" id="{0FCDDC1C-698D-5961-48FB-B173A1DFEAEC}"/>
              </a:ext>
            </a:extLst>
          </p:cNvPr>
          <p:cNvSpPr txBox="1"/>
          <p:nvPr/>
        </p:nvSpPr>
        <p:spPr>
          <a:xfrm>
            <a:off x="2188927" y="2003786"/>
            <a:ext cx="104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+24,3%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0F64985-A81E-9085-7E24-56704B177EAA}"/>
              </a:ext>
            </a:extLst>
          </p:cNvPr>
          <p:cNvSpPr txBox="1">
            <a:spLocks/>
          </p:cNvSpPr>
          <p:nvPr/>
        </p:nvSpPr>
        <p:spPr>
          <a:xfrm>
            <a:off x="11162277" y="6616689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Fonte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: Anfavea</a:t>
            </a: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65E7F2C9-A504-EB65-0722-B1908E2914B5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Produção</a:t>
            </a: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AE9973F2-2C25-C1C3-28EB-4E03C8238A00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9644C6A7-B6B7-7648-5980-62AD8E1B14DA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Exportação</a:t>
            </a: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D7CC893F-38B7-E3B5-6D8F-93F621A2C206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Importados</a:t>
            </a:r>
          </a:p>
        </p:txBody>
      </p:sp>
    </p:spTree>
    <p:extLst>
      <p:ext uri="{BB962C8B-B14F-4D97-AF65-F5344CB8AC3E}">
        <p14:creationId xmlns:p14="http://schemas.microsoft.com/office/powerpoint/2010/main" val="42034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F0CFC70-4741-85F2-7197-0E76A6986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7023" y="16959"/>
            <a:ext cx="12192000" cy="6858000"/>
          </a:xfrm>
          <a:prstGeom prst="rect">
            <a:avLst/>
          </a:prstGeom>
        </p:spPr>
      </p:pic>
      <p:pic>
        <p:nvPicPr>
          <p:cNvPr id="3" name="Imagem 2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4AAA9842-8BA7-BB4E-A37E-1AC13BB69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B566A83B-5D26-0228-DA6B-E22EB8E965EA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Produção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30DB5D97-26DF-B166-570F-738B35ED4DBD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>
                <a:solidFill>
                  <a:schemeClr val="bg1"/>
                </a:solidFill>
              </a:rPr>
              <a:t>Emplacamento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F14416F0-1AC7-20F4-7C4A-EA27989299A2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Exportação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1021F6CC-C6C4-D8ED-BD7F-4DF0801B43A3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Importados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6309AFE9-795C-CA70-A210-6154B2A1F69D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(em mil unidades)</a:t>
            </a:r>
            <a:endParaRPr lang="en-US" sz="1400" b="0">
              <a:solidFill>
                <a:srgbClr val="045189"/>
              </a:solidFill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2D9E1251-481E-916D-535B-BF3E58BDD224}"/>
              </a:ext>
            </a:extLst>
          </p:cNvPr>
          <p:cNvSpPr txBox="1"/>
          <p:nvPr/>
        </p:nvSpPr>
        <p:spPr>
          <a:xfrm>
            <a:off x="621750" y="347738"/>
            <a:ext cx="504475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2400">
                <a:solidFill>
                  <a:srgbClr val="045189"/>
                </a:solidFill>
              </a:rPr>
              <a:t>Emplacamento </a:t>
            </a:r>
            <a:r>
              <a:rPr lang="pt-BR" sz="2000" b="0">
                <a:solidFill>
                  <a:srgbClr val="045189"/>
                </a:solidFill>
              </a:rPr>
              <a:t>|</a:t>
            </a:r>
            <a:r>
              <a:rPr lang="pt-BR" sz="2400">
                <a:solidFill>
                  <a:srgbClr val="045189"/>
                </a:solidFill>
              </a:rPr>
              <a:t> Veículos Pesados</a:t>
            </a:r>
            <a:endParaRPr lang="en-US" sz="2300">
              <a:solidFill>
                <a:srgbClr val="045189"/>
              </a:solidFill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04B3CED-1DAA-D8C0-7CB4-F16A48844488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5430982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F8BD0DBB-62F4-F0C1-E286-6E8546B5CA65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Fonte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Anfavea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4E5333F-474F-174D-2F99-3FC5A4A2D14E}"/>
              </a:ext>
            </a:extLst>
          </p:cNvPr>
          <p:cNvSpPr/>
          <p:nvPr/>
        </p:nvSpPr>
        <p:spPr>
          <a:xfrm>
            <a:off x="4676239" y="1460098"/>
            <a:ext cx="130621" cy="130621"/>
          </a:xfrm>
          <a:prstGeom prst="rect">
            <a:avLst/>
          </a:prstGeom>
          <a:solidFill>
            <a:srgbClr val="106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Exo 2" pitchFamily="2" charset="0"/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B8BEDBE5-E19D-F3AD-E07A-0DD4E2D9D968}"/>
              </a:ext>
            </a:extLst>
          </p:cNvPr>
          <p:cNvSpPr txBox="1"/>
          <p:nvPr/>
        </p:nvSpPr>
        <p:spPr>
          <a:xfrm>
            <a:off x="4869110" y="1410568"/>
            <a:ext cx="172330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/>
              <a:t>Caminhões</a:t>
            </a:r>
            <a:endParaRPr lang="en-US" sz="1400" b="0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734F7C6-7077-E6DC-EA04-7551E415C109}"/>
              </a:ext>
            </a:extLst>
          </p:cNvPr>
          <p:cNvSpPr/>
          <p:nvPr/>
        </p:nvSpPr>
        <p:spPr>
          <a:xfrm>
            <a:off x="5895502" y="1460098"/>
            <a:ext cx="130621" cy="130621"/>
          </a:xfrm>
          <a:prstGeom prst="rect">
            <a:avLst/>
          </a:prstGeom>
          <a:solidFill>
            <a:srgbClr val="13C7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Exo 2" pitchFamily="2" charset="0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86B38038-2B1F-F888-5ABE-BDE80968DD9F}"/>
              </a:ext>
            </a:extLst>
          </p:cNvPr>
          <p:cNvSpPr txBox="1"/>
          <p:nvPr/>
        </p:nvSpPr>
        <p:spPr>
          <a:xfrm>
            <a:off x="6096000" y="1410568"/>
            <a:ext cx="257217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/>
              <a:t>Ônibus</a:t>
            </a:r>
            <a:endParaRPr lang="en-US" sz="1400" b="0"/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A70F41BF-E137-CC3E-10DC-F2D349605CC3}"/>
              </a:ext>
            </a:extLst>
          </p:cNvPr>
          <p:cNvSpPr/>
          <p:nvPr/>
        </p:nvSpPr>
        <p:spPr>
          <a:xfrm>
            <a:off x="6911733" y="4431052"/>
            <a:ext cx="3214801" cy="1609912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latin typeface="Exo 2" pitchFamily="2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2658DDE4-4262-F78B-CB09-E389F1653EAC}"/>
              </a:ext>
            </a:extLst>
          </p:cNvPr>
          <p:cNvSpPr/>
          <p:nvPr/>
        </p:nvSpPr>
        <p:spPr>
          <a:xfrm>
            <a:off x="1442374" y="4445599"/>
            <a:ext cx="3505614" cy="1609912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latin typeface="Exo 2" pitchFamily="2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02A342C2-71CA-41D2-E02F-7A0C09721716}"/>
              </a:ext>
            </a:extLst>
          </p:cNvPr>
          <p:cNvSpPr>
            <a:spLocks noEditPoints="1"/>
          </p:cNvSpPr>
          <p:nvPr/>
        </p:nvSpPr>
        <p:spPr bwMode="auto">
          <a:xfrm>
            <a:off x="1637753" y="5464222"/>
            <a:ext cx="812940" cy="340107"/>
          </a:xfrm>
          <a:custGeom>
            <a:avLst/>
            <a:gdLst>
              <a:gd name="T0" fmla="*/ 1317 w 1582"/>
              <a:gd name="T1" fmla="*/ 573 h 661"/>
              <a:gd name="T2" fmla="*/ 1139 w 1582"/>
              <a:gd name="T3" fmla="*/ 573 h 661"/>
              <a:gd name="T4" fmla="*/ 1228 w 1582"/>
              <a:gd name="T5" fmla="*/ 610 h 661"/>
              <a:gd name="T6" fmla="*/ 1228 w 1582"/>
              <a:gd name="T7" fmla="*/ 535 h 661"/>
              <a:gd name="T8" fmla="*/ 1228 w 1582"/>
              <a:gd name="T9" fmla="*/ 610 h 661"/>
              <a:gd name="T10" fmla="*/ 1256 w 1582"/>
              <a:gd name="T11" fmla="*/ 0 h 661"/>
              <a:gd name="T12" fmla="*/ 1452 w 1582"/>
              <a:gd name="T13" fmla="*/ 58 h 661"/>
              <a:gd name="T14" fmla="*/ 1569 w 1582"/>
              <a:gd name="T15" fmla="*/ 179 h 661"/>
              <a:gd name="T16" fmla="*/ 1538 w 1582"/>
              <a:gd name="T17" fmla="*/ 172 h 661"/>
              <a:gd name="T18" fmla="*/ 1425 w 1582"/>
              <a:gd name="T19" fmla="*/ 102 h 661"/>
              <a:gd name="T20" fmla="*/ 1538 w 1582"/>
              <a:gd name="T21" fmla="*/ 490 h 661"/>
              <a:gd name="T22" fmla="*/ 1356 w 1582"/>
              <a:gd name="T23" fmla="*/ 581 h 661"/>
              <a:gd name="T24" fmla="*/ 1228 w 1582"/>
              <a:gd name="T25" fmla="*/ 445 h 661"/>
              <a:gd name="T26" fmla="*/ 1100 w 1582"/>
              <a:gd name="T27" fmla="*/ 580 h 661"/>
              <a:gd name="T28" fmla="*/ 639 w 1582"/>
              <a:gd name="T29" fmla="*/ 573 h 661"/>
              <a:gd name="T30" fmla="*/ 383 w 1582"/>
              <a:gd name="T31" fmla="*/ 573 h 661"/>
              <a:gd name="T32" fmla="*/ 337 w 1582"/>
              <a:gd name="T33" fmla="*/ 579 h 661"/>
              <a:gd name="T34" fmla="*/ 209 w 1582"/>
              <a:gd name="T35" fmla="*/ 445 h 661"/>
              <a:gd name="T36" fmla="*/ 81 w 1582"/>
              <a:gd name="T37" fmla="*/ 580 h 661"/>
              <a:gd name="T38" fmla="*/ 0 w 1582"/>
              <a:gd name="T39" fmla="*/ 490 h 661"/>
              <a:gd name="T40" fmla="*/ 102 w 1582"/>
              <a:gd name="T41" fmla="*/ 0 h 661"/>
              <a:gd name="T42" fmla="*/ 1486 w 1582"/>
              <a:gd name="T43" fmla="*/ 490 h 661"/>
              <a:gd name="T44" fmla="*/ 1421 w 1582"/>
              <a:gd name="T45" fmla="*/ 490 h 661"/>
              <a:gd name="T46" fmla="*/ 1085 w 1582"/>
              <a:gd name="T47" fmla="*/ 276 h 661"/>
              <a:gd name="T48" fmla="*/ 1485 w 1582"/>
              <a:gd name="T49" fmla="*/ 389 h 661"/>
              <a:gd name="T50" fmla="*/ 1256 w 1582"/>
              <a:gd name="T51" fmla="*/ 51 h 661"/>
              <a:gd name="T52" fmla="*/ 1085 w 1582"/>
              <a:gd name="T53" fmla="*/ 276 h 661"/>
              <a:gd name="T54" fmla="*/ 1034 w 1582"/>
              <a:gd name="T55" fmla="*/ 276 h 661"/>
              <a:gd name="T56" fmla="*/ 111 w 1582"/>
              <a:gd name="T57" fmla="*/ 51 h 661"/>
              <a:gd name="T58" fmla="*/ 58 w 1582"/>
              <a:gd name="T59" fmla="*/ 218 h 661"/>
              <a:gd name="T60" fmla="*/ 51 w 1582"/>
              <a:gd name="T61" fmla="*/ 276 h 661"/>
              <a:gd name="T62" fmla="*/ 298 w 1582"/>
              <a:gd name="T63" fmla="*/ 573 h 661"/>
              <a:gd name="T64" fmla="*/ 120 w 1582"/>
              <a:gd name="T65" fmla="*/ 573 h 661"/>
              <a:gd name="T66" fmla="*/ 209 w 1582"/>
              <a:gd name="T67" fmla="*/ 610 h 661"/>
              <a:gd name="T68" fmla="*/ 209 w 1582"/>
              <a:gd name="T69" fmla="*/ 535 h 661"/>
              <a:gd name="T70" fmla="*/ 209 w 1582"/>
              <a:gd name="T71" fmla="*/ 610 h 661"/>
              <a:gd name="T72" fmla="*/ 600 w 1582"/>
              <a:gd name="T73" fmla="*/ 573 h 661"/>
              <a:gd name="T74" fmla="*/ 423 w 1582"/>
              <a:gd name="T75" fmla="*/ 573 h 661"/>
              <a:gd name="T76" fmla="*/ 511 w 1582"/>
              <a:gd name="T77" fmla="*/ 610 h 661"/>
              <a:gd name="T78" fmla="*/ 511 w 1582"/>
              <a:gd name="T79" fmla="*/ 535 h 661"/>
              <a:gd name="T80" fmla="*/ 511 w 1582"/>
              <a:gd name="T81" fmla="*/ 610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82" h="661">
                <a:moveTo>
                  <a:pt x="1228" y="484"/>
                </a:moveTo>
                <a:cubicBezTo>
                  <a:pt x="1277" y="484"/>
                  <a:pt x="1317" y="523"/>
                  <a:pt x="1317" y="573"/>
                </a:cubicBezTo>
                <a:cubicBezTo>
                  <a:pt x="1317" y="621"/>
                  <a:pt x="1277" y="661"/>
                  <a:pt x="1228" y="661"/>
                </a:cubicBezTo>
                <a:cubicBezTo>
                  <a:pt x="1179" y="661"/>
                  <a:pt x="1139" y="621"/>
                  <a:pt x="1139" y="573"/>
                </a:cubicBezTo>
                <a:cubicBezTo>
                  <a:pt x="1139" y="523"/>
                  <a:pt x="1179" y="484"/>
                  <a:pt x="1228" y="484"/>
                </a:cubicBezTo>
                <a:close/>
                <a:moveTo>
                  <a:pt x="1228" y="610"/>
                </a:moveTo>
                <a:cubicBezTo>
                  <a:pt x="1249" y="610"/>
                  <a:pt x="1266" y="593"/>
                  <a:pt x="1266" y="573"/>
                </a:cubicBezTo>
                <a:cubicBezTo>
                  <a:pt x="1266" y="552"/>
                  <a:pt x="1249" y="535"/>
                  <a:pt x="1228" y="535"/>
                </a:cubicBezTo>
                <a:cubicBezTo>
                  <a:pt x="1207" y="535"/>
                  <a:pt x="1190" y="552"/>
                  <a:pt x="1190" y="573"/>
                </a:cubicBezTo>
                <a:cubicBezTo>
                  <a:pt x="1190" y="593"/>
                  <a:pt x="1207" y="610"/>
                  <a:pt x="1228" y="610"/>
                </a:cubicBezTo>
                <a:close/>
                <a:moveTo>
                  <a:pt x="102" y="0"/>
                </a:moveTo>
                <a:lnTo>
                  <a:pt x="1256" y="0"/>
                </a:lnTo>
                <a:cubicBezTo>
                  <a:pt x="1294" y="0"/>
                  <a:pt x="1339" y="21"/>
                  <a:pt x="1381" y="58"/>
                </a:cubicBezTo>
                <a:lnTo>
                  <a:pt x="1452" y="58"/>
                </a:lnTo>
                <a:cubicBezTo>
                  <a:pt x="1512" y="58"/>
                  <a:pt x="1547" y="104"/>
                  <a:pt x="1576" y="148"/>
                </a:cubicBezTo>
                <a:cubicBezTo>
                  <a:pt x="1582" y="159"/>
                  <a:pt x="1579" y="172"/>
                  <a:pt x="1569" y="179"/>
                </a:cubicBezTo>
                <a:cubicBezTo>
                  <a:pt x="1565" y="181"/>
                  <a:pt x="1561" y="183"/>
                  <a:pt x="1557" y="183"/>
                </a:cubicBezTo>
                <a:cubicBezTo>
                  <a:pt x="1549" y="183"/>
                  <a:pt x="1542" y="179"/>
                  <a:pt x="1538" y="172"/>
                </a:cubicBezTo>
                <a:cubicBezTo>
                  <a:pt x="1509" y="128"/>
                  <a:pt x="1486" y="102"/>
                  <a:pt x="1452" y="102"/>
                </a:cubicBezTo>
                <a:lnTo>
                  <a:pt x="1425" y="102"/>
                </a:lnTo>
                <a:cubicBezTo>
                  <a:pt x="1476" y="162"/>
                  <a:pt x="1519" y="302"/>
                  <a:pt x="1538" y="392"/>
                </a:cubicBezTo>
                <a:lnTo>
                  <a:pt x="1538" y="490"/>
                </a:lnTo>
                <a:cubicBezTo>
                  <a:pt x="1538" y="540"/>
                  <a:pt x="1497" y="581"/>
                  <a:pt x="1446" y="581"/>
                </a:cubicBezTo>
                <a:lnTo>
                  <a:pt x="1356" y="581"/>
                </a:lnTo>
                <a:lnTo>
                  <a:pt x="1356" y="573"/>
                </a:lnTo>
                <a:cubicBezTo>
                  <a:pt x="1356" y="502"/>
                  <a:pt x="1299" y="445"/>
                  <a:pt x="1228" y="445"/>
                </a:cubicBezTo>
                <a:cubicBezTo>
                  <a:pt x="1157" y="445"/>
                  <a:pt x="1100" y="502"/>
                  <a:pt x="1100" y="573"/>
                </a:cubicBezTo>
                <a:lnTo>
                  <a:pt x="1100" y="580"/>
                </a:lnTo>
                <a:cubicBezTo>
                  <a:pt x="1100" y="580"/>
                  <a:pt x="795" y="579"/>
                  <a:pt x="639" y="579"/>
                </a:cubicBezTo>
                <a:cubicBezTo>
                  <a:pt x="639" y="577"/>
                  <a:pt x="639" y="575"/>
                  <a:pt x="639" y="573"/>
                </a:cubicBezTo>
                <a:cubicBezTo>
                  <a:pt x="639" y="502"/>
                  <a:pt x="582" y="445"/>
                  <a:pt x="511" y="445"/>
                </a:cubicBezTo>
                <a:cubicBezTo>
                  <a:pt x="441" y="445"/>
                  <a:pt x="383" y="502"/>
                  <a:pt x="383" y="573"/>
                </a:cubicBezTo>
                <a:lnTo>
                  <a:pt x="383" y="579"/>
                </a:lnTo>
                <a:lnTo>
                  <a:pt x="337" y="579"/>
                </a:lnTo>
                <a:lnTo>
                  <a:pt x="337" y="573"/>
                </a:lnTo>
                <a:cubicBezTo>
                  <a:pt x="337" y="502"/>
                  <a:pt x="280" y="445"/>
                  <a:pt x="209" y="445"/>
                </a:cubicBezTo>
                <a:cubicBezTo>
                  <a:pt x="139" y="445"/>
                  <a:pt x="81" y="502"/>
                  <a:pt x="81" y="573"/>
                </a:cubicBezTo>
                <a:lnTo>
                  <a:pt x="81" y="580"/>
                </a:lnTo>
                <a:lnTo>
                  <a:pt x="76" y="579"/>
                </a:lnTo>
                <a:cubicBezTo>
                  <a:pt x="33" y="572"/>
                  <a:pt x="0" y="535"/>
                  <a:pt x="0" y="490"/>
                </a:cubicBezTo>
                <a:lnTo>
                  <a:pt x="0" y="252"/>
                </a:lnTo>
                <a:cubicBezTo>
                  <a:pt x="20" y="142"/>
                  <a:pt x="35" y="0"/>
                  <a:pt x="102" y="0"/>
                </a:cubicBezTo>
                <a:close/>
                <a:moveTo>
                  <a:pt x="1483" y="505"/>
                </a:moveTo>
                <a:cubicBezTo>
                  <a:pt x="1485" y="500"/>
                  <a:pt x="1486" y="495"/>
                  <a:pt x="1486" y="490"/>
                </a:cubicBezTo>
                <a:lnTo>
                  <a:pt x="1486" y="453"/>
                </a:lnTo>
                <a:cubicBezTo>
                  <a:pt x="1445" y="454"/>
                  <a:pt x="1421" y="476"/>
                  <a:pt x="1421" y="490"/>
                </a:cubicBezTo>
                <a:cubicBezTo>
                  <a:pt x="1420" y="504"/>
                  <a:pt x="1449" y="505"/>
                  <a:pt x="1483" y="505"/>
                </a:cubicBezTo>
                <a:close/>
                <a:moveTo>
                  <a:pt x="1085" y="276"/>
                </a:moveTo>
                <a:lnTo>
                  <a:pt x="1123" y="276"/>
                </a:lnTo>
                <a:cubicBezTo>
                  <a:pt x="1242" y="276"/>
                  <a:pt x="1413" y="387"/>
                  <a:pt x="1485" y="389"/>
                </a:cubicBezTo>
                <a:cubicBezTo>
                  <a:pt x="1464" y="297"/>
                  <a:pt x="1421" y="176"/>
                  <a:pt x="1386" y="135"/>
                </a:cubicBezTo>
                <a:cubicBezTo>
                  <a:pt x="1334" y="76"/>
                  <a:pt x="1291" y="51"/>
                  <a:pt x="1256" y="51"/>
                </a:cubicBezTo>
                <a:lnTo>
                  <a:pt x="1085" y="51"/>
                </a:lnTo>
                <a:lnTo>
                  <a:pt x="1085" y="276"/>
                </a:lnTo>
                <a:close/>
                <a:moveTo>
                  <a:pt x="51" y="276"/>
                </a:moveTo>
                <a:lnTo>
                  <a:pt x="1034" y="276"/>
                </a:lnTo>
                <a:lnTo>
                  <a:pt x="1034" y="51"/>
                </a:lnTo>
                <a:lnTo>
                  <a:pt x="111" y="51"/>
                </a:lnTo>
                <a:cubicBezTo>
                  <a:pt x="101" y="52"/>
                  <a:pt x="93" y="68"/>
                  <a:pt x="85" y="93"/>
                </a:cubicBezTo>
                <a:cubicBezTo>
                  <a:pt x="73" y="131"/>
                  <a:pt x="63" y="186"/>
                  <a:pt x="58" y="218"/>
                </a:cubicBezTo>
                <a:cubicBezTo>
                  <a:pt x="55" y="231"/>
                  <a:pt x="53" y="244"/>
                  <a:pt x="51" y="257"/>
                </a:cubicBezTo>
                <a:lnTo>
                  <a:pt x="51" y="276"/>
                </a:lnTo>
                <a:close/>
                <a:moveTo>
                  <a:pt x="209" y="484"/>
                </a:moveTo>
                <a:cubicBezTo>
                  <a:pt x="258" y="484"/>
                  <a:pt x="298" y="523"/>
                  <a:pt x="298" y="573"/>
                </a:cubicBezTo>
                <a:cubicBezTo>
                  <a:pt x="298" y="621"/>
                  <a:pt x="258" y="661"/>
                  <a:pt x="209" y="661"/>
                </a:cubicBezTo>
                <a:cubicBezTo>
                  <a:pt x="160" y="661"/>
                  <a:pt x="120" y="621"/>
                  <a:pt x="120" y="573"/>
                </a:cubicBezTo>
                <a:cubicBezTo>
                  <a:pt x="120" y="523"/>
                  <a:pt x="160" y="484"/>
                  <a:pt x="209" y="484"/>
                </a:cubicBezTo>
                <a:close/>
                <a:moveTo>
                  <a:pt x="209" y="610"/>
                </a:moveTo>
                <a:cubicBezTo>
                  <a:pt x="230" y="610"/>
                  <a:pt x="247" y="593"/>
                  <a:pt x="247" y="573"/>
                </a:cubicBezTo>
                <a:cubicBezTo>
                  <a:pt x="247" y="552"/>
                  <a:pt x="230" y="535"/>
                  <a:pt x="209" y="535"/>
                </a:cubicBezTo>
                <a:cubicBezTo>
                  <a:pt x="188" y="535"/>
                  <a:pt x="171" y="552"/>
                  <a:pt x="171" y="573"/>
                </a:cubicBezTo>
                <a:cubicBezTo>
                  <a:pt x="171" y="593"/>
                  <a:pt x="188" y="610"/>
                  <a:pt x="209" y="610"/>
                </a:cubicBezTo>
                <a:close/>
                <a:moveTo>
                  <a:pt x="511" y="484"/>
                </a:moveTo>
                <a:cubicBezTo>
                  <a:pt x="560" y="484"/>
                  <a:pt x="600" y="523"/>
                  <a:pt x="600" y="573"/>
                </a:cubicBezTo>
                <a:cubicBezTo>
                  <a:pt x="600" y="621"/>
                  <a:pt x="560" y="661"/>
                  <a:pt x="511" y="661"/>
                </a:cubicBezTo>
                <a:cubicBezTo>
                  <a:pt x="462" y="661"/>
                  <a:pt x="423" y="621"/>
                  <a:pt x="423" y="573"/>
                </a:cubicBezTo>
                <a:cubicBezTo>
                  <a:pt x="423" y="523"/>
                  <a:pt x="462" y="484"/>
                  <a:pt x="511" y="484"/>
                </a:cubicBezTo>
                <a:close/>
                <a:moveTo>
                  <a:pt x="511" y="610"/>
                </a:moveTo>
                <a:cubicBezTo>
                  <a:pt x="532" y="610"/>
                  <a:pt x="549" y="593"/>
                  <a:pt x="549" y="573"/>
                </a:cubicBezTo>
                <a:cubicBezTo>
                  <a:pt x="549" y="552"/>
                  <a:pt x="532" y="535"/>
                  <a:pt x="511" y="535"/>
                </a:cubicBezTo>
                <a:cubicBezTo>
                  <a:pt x="490" y="535"/>
                  <a:pt x="474" y="552"/>
                  <a:pt x="474" y="573"/>
                </a:cubicBezTo>
                <a:cubicBezTo>
                  <a:pt x="474" y="593"/>
                  <a:pt x="490" y="610"/>
                  <a:pt x="511" y="610"/>
                </a:cubicBezTo>
                <a:close/>
              </a:path>
            </a:pathLst>
          </a:custGeom>
          <a:solidFill>
            <a:srgbClr val="13C7B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9883A759-F778-568A-7D82-82551F186E1C}"/>
              </a:ext>
            </a:extLst>
          </p:cNvPr>
          <p:cNvSpPr>
            <a:spLocks noEditPoints="1"/>
          </p:cNvSpPr>
          <p:nvPr/>
        </p:nvSpPr>
        <p:spPr bwMode="auto">
          <a:xfrm>
            <a:off x="1644381" y="4776407"/>
            <a:ext cx="791609" cy="350773"/>
          </a:xfrm>
          <a:custGeom>
            <a:avLst/>
            <a:gdLst>
              <a:gd name="T0" fmla="*/ 1459 w 1543"/>
              <a:gd name="T1" fmla="*/ 170 h 683"/>
              <a:gd name="T2" fmla="*/ 1187 w 1543"/>
              <a:gd name="T3" fmla="*/ 86 h 683"/>
              <a:gd name="T4" fmla="*/ 1140 w 1543"/>
              <a:gd name="T5" fmla="*/ 445 h 683"/>
              <a:gd name="T6" fmla="*/ 1534 w 1543"/>
              <a:gd name="T7" fmla="*/ 356 h 683"/>
              <a:gd name="T8" fmla="*/ 1356 w 1543"/>
              <a:gd name="T9" fmla="*/ 266 h 683"/>
              <a:gd name="T10" fmla="*/ 1195 w 1543"/>
              <a:gd name="T11" fmla="*/ 247 h 683"/>
              <a:gd name="T12" fmla="*/ 1337 w 1543"/>
              <a:gd name="T13" fmla="*/ 141 h 683"/>
              <a:gd name="T14" fmla="*/ 1459 w 1543"/>
              <a:gd name="T15" fmla="*/ 315 h 683"/>
              <a:gd name="T16" fmla="*/ 409 w 1543"/>
              <a:gd name="T17" fmla="*/ 594 h 683"/>
              <a:gd name="T18" fmla="*/ 409 w 1543"/>
              <a:gd name="T19" fmla="*/ 594 h 683"/>
              <a:gd name="T20" fmla="*/ 11 w 1543"/>
              <a:gd name="T21" fmla="*/ 446 h 683"/>
              <a:gd name="T22" fmla="*/ 1084 w 1543"/>
              <a:gd name="T23" fmla="*/ 0 h 683"/>
              <a:gd name="T24" fmla="*/ 1327 w 1543"/>
              <a:gd name="T25" fmla="*/ 503 h 683"/>
              <a:gd name="T26" fmla="*/ 1327 w 1543"/>
              <a:gd name="T27" fmla="*/ 683 h 683"/>
              <a:gd name="T28" fmla="*/ 1327 w 1543"/>
              <a:gd name="T29" fmla="*/ 503 h 683"/>
              <a:gd name="T30" fmla="*/ 1281 w 1543"/>
              <a:gd name="T31" fmla="*/ 593 h 683"/>
              <a:gd name="T32" fmla="*/ 1372 w 1543"/>
              <a:gd name="T33" fmla="*/ 593 h 683"/>
              <a:gd name="T34" fmla="*/ 502 w 1543"/>
              <a:gd name="T35" fmla="*/ 503 h 683"/>
              <a:gd name="T36" fmla="*/ 502 w 1543"/>
              <a:gd name="T37" fmla="*/ 683 h 683"/>
              <a:gd name="T38" fmla="*/ 502 w 1543"/>
              <a:gd name="T39" fmla="*/ 503 h 683"/>
              <a:gd name="T40" fmla="*/ 457 w 1543"/>
              <a:gd name="T41" fmla="*/ 593 h 683"/>
              <a:gd name="T42" fmla="*/ 547 w 1543"/>
              <a:gd name="T43" fmla="*/ 593 h 683"/>
              <a:gd name="T44" fmla="*/ 785 w 1543"/>
              <a:gd name="T45" fmla="*/ 503 h 683"/>
              <a:gd name="T46" fmla="*/ 785 w 1543"/>
              <a:gd name="T47" fmla="*/ 683 h 683"/>
              <a:gd name="T48" fmla="*/ 785 w 1543"/>
              <a:gd name="T49" fmla="*/ 503 h 683"/>
              <a:gd name="T50" fmla="*/ 740 w 1543"/>
              <a:gd name="T51" fmla="*/ 593 h 683"/>
              <a:gd name="T52" fmla="*/ 830 w 1543"/>
              <a:gd name="T53" fmla="*/ 593 h 683"/>
              <a:gd name="T54" fmla="*/ 653 w 1543"/>
              <a:gd name="T55" fmla="*/ 593 h 683"/>
              <a:gd name="T56" fmla="*/ 634 w 1543"/>
              <a:gd name="T57" fmla="*/ 603 h 683"/>
              <a:gd name="T58" fmla="*/ 582 w 1543"/>
              <a:gd name="T59" fmla="*/ 488 h 683"/>
              <a:gd name="T60" fmla="*/ 653 w 1543"/>
              <a:gd name="T61" fmla="*/ 593 h 683"/>
              <a:gd name="T62" fmla="*/ 370 w 1543"/>
              <a:gd name="T63" fmla="*/ 593 h 683"/>
              <a:gd name="T64" fmla="*/ 350 w 1543"/>
              <a:gd name="T65" fmla="*/ 603 h 683"/>
              <a:gd name="T66" fmla="*/ 299 w 1543"/>
              <a:gd name="T67" fmla="*/ 488 h 683"/>
              <a:gd name="T68" fmla="*/ 1195 w 1543"/>
              <a:gd name="T69" fmla="*/ 593 h 683"/>
              <a:gd name="T70" fmla="*/ 917 w 1543"/>
              <a:gd name="T71" fmla="*/ 603 h 683"/>
              <a:gd name="T72" fmla="*/ 865 w 1543"/>
              <a:gd name="T73" fmla="*/ 488 h 683"/>
              <a:gd name="T74" fmla="*/ 1195 w 1543"/>
              <a:gd name="T75" fmla="*/ 593 h 683"/>
              <a:gd name="T76" fmla="*/ 1458 w 1543"/>
              <a:gd name="T77" fmla="*/ 603 h 683"/>
              <a:gd name="T78" fmla="*/ 1407 w 1543"/>
              <a:gd name="T79" fmla="*/ 488 h 683"/>
              <a:gd name="T80" fmla="*/ 1476 w 1543"/>
              <a:gd name="T81" fmla="*/ 603 h 683"/>
              <a:gd name="T82" fmla="*/ 219 w 1543"/>
              <a:gd name="T83" fmla="*/ 503 h 683"/>
              <a:gd name="T84" fmla="*/ 219 w 1543"/>
              <a:gd name="T85" fmla="*/ 683 h 683"/>
              <a:gd name="T86" fmla="*/ 309 w 1543"/>
              <a:gd name="T87" fmla="*/ 593 h 683"/>
              <a:gd name="T88" fmla="*/ 174 w 1543"/>
              <a:gd name="T89" fmla="*/ 593 h 683"/>
              <a:gd name="T90" fmla="*/ 264 w 1543"/>
              <a:gd name="T91" fmla="*/ 593 h 683"/>
              <a:gd name="T92" fmla="*/ 174 w 1543"/>
              <a:gd name="T93" fmla="*/ 593 h 683"/>
              <a:gd name="T94" fmla="*/ 87 w 1543"/>
              <a:gd name="T95" fmla="*/ 603 h 683"/>
              <a:gd name="T96" fmla="*/ 8 w 1543"/>
              <a:gd name="T97" fmla="*/ 488 h 683"/>
              <a:gd name="T98" fmla="*/ 87 w 1543"/>
              <a:gd name="T99" fmla="*/ 593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43" h="683">
                <a:moveTo>
                  <a:pt x="1534" y="356"/>
                </a:moveTo>
                <a:cubicBezTo>
                  <a:pt x="1534" y="356"/>
                  <a:pt x="1487" y="236"/>
                  <a:pt x="1459" y="170"/>
                </a:cubicBezTo>
                <a:cubicBezTo>
                  <a:pt x="1442" y="130"/>
                  <a:pt x="1412" y="86"/>
                  <a:pt x="1337" y="86"/>
                </a:cubicBezTo>
                <a:lnTo>
                  <a:pt x="1187" y="86"/>
                </a:lnTo>
                <a:cubicBezTo>
                  <a:pt x="1157" y="86"/>
                  <a:pt x="1140" y="99"/>
                  <a:pt x="1140" y="130"/>
                </a:cubicBezTo>
                <a:lnTo>
                  <a:pt x="1140" y="445"/>
                </a:lnTo>
                <a:lnTo>
                  <a:pt x="1534" y="446"/>
                </a:lnTo>
                <a:lnTo>
                  <a:pt x="1534" y="356"/>
                </a:lnTo>
                <a:close/>
                <a:moveTo>
                  <a:pt x="1409" y="315"/>
                </a:moveTo>
                <a:lnTo>
                  <a:pt x="1356" y="266"/>
                </a:lnTo>
                <a:cubicBezTo>
                  <a:pt x="1345" y="256"/>
                  <a:pt x="1335" y="247"/>
                  <a:pt x="1300" y="247"/>
                </a:cubicBezTo>
                <a:lnTo>
                  <a:pt x="1195" y="247"/>
                </a:lnTo>
                <a:lnTo>
                  <a:pt x="1195" y="141"/>
                </a:lnTo>
                <a:lnTo>
                  <a:pt x="1337" y="141"/>
                </a:lnTo>
                <a:cubicBezTo>
                  <a:pt x="1379" y="141"/>
                  <a:pt x="1395" y="159"/>
                  <a:pt x="1409" y="191"/>
                </a:cubicBezTo>
                <a:cubicBezTo>
                  <a:pt x="1424" y="226"/>
                  <a:pt x="1444" y="276"/>
                  <a:pt x="1459" y="315"/>
                </a:cubicBezTo>
                <a:lnTo>
                  <a:pt x="1409" y="315"/>
                </a:lnTo>
                <a:close/>
                <a:moveTo>
                  <a:pt x="409" y="594"/>
                </a:moveTo>
                <a:cubicBezTo>
                  <a:pt x="410" y="594"/>
                  <a:pt x="410" y="594"/>
                  <a:pt x="410" y="594"/>
                </a:cubicBezTo>
                <a:lnTo>
                  <a:pt x="409" y="594"/>
                </a:lnTo>
                <a:close/>
                <a:moveTo>
                  <a:pt x="1084" y="446"/>
                </a:moveTo>
                <a:lnTo>
                  <a:pt x="11" y="446"/>
                </a:lnTo>
                <a:lnTo>
                  <a:pt x="11" y="0"/>
                </a:lnTo>
                <a:lnTo>
                  <a:pt x="1084" y="0"/>
                </a:lnTo>
                <a:lnTo>
                  <a:pt x="1084" y="446"/>
                </a:lnTo>
                <a:close/>
                <a:moveTo>
                  <a:pt x="1327" y="503"/>
                </a:moveTo>
                <a:cubicBezTo>
                  <a:pt x="1277" y="503"/>
                  <a:pt x="1237" y="543"/>
                  <a:pt x="1237" y="593"/>
                </a:cubicBezTo>
                <a:cubicBezTo>
                  <a:pt x="1237" y="643"/>
                  <a:pt x="1277" y="683"/>
                  <a:pt x="1327" y="683"/>
                </a:cubicBezTo>
                <a:cubicBezTo>
                  <a:pt x="1376" y="683"/>
                  <a:pt x="1417" y="643"/>
                  <a:pt x="1417" y="593"/>
                </a:cubicBezTo>
                <a:cubicBezTo>
                  <a:pt x="1417" y="543"/>
                  <a:pt x="1376" y="503"/>
                  <a:pt x="1327" y="503"/>
                </a:cubicBezTo>
                <a:close/>
                <a:moveTo>
                  <a:pt x="1327" y="638"/>
                </a:moveTo>
                <a:cubicBezTo>
                  <a:pt x="1302" y="638"/>
                  <a:pt x="1281" y="618"/>
                  <a:pt x="1281" y="593"/>
                </a:cubicBezTo>
                <a:cubicBezTo>
                  <a:pt x="1281" y="568"/>
                  <a:pt x="1302" y="548"/>
                  <a:pt x="1327" y="548"/>
                </a:cubicBezTo>
                <a:cubicBezTo>
                  <a:pt x="1351" y="548"/>
                  <a:pt x="1372" y="568"/>
                  <a:pt x="1372" y="593"/>
                </a:cubicBezTo>
                <a:cubicBezTo>
                  <a:pt x="1372" y="618"/>
                  <a:pt x="1351" y="638"/>
                  <a:pt x="1327" y="638"/>
                </a:cubicBezTo>
                <a:close/>
                <a:moveTo>
                  <a:pt x="502" y="503"/>
                </a:moveTo>
                <a:cubicBezTo>
                  <a:pt x="452" y="503"/>
                  <a:pt x="412" y="543"/>
                  <a:pt x="412" y="593"/>
                </a:cubicBezTo>
                <a:cubicBezTo>
                  <a:pt x="412" y="643"/>
                  <a:pt x="452" y="683"/>
                  <a:pt x="502" y="683"/>
                </a:cubicBezTo>
                <a:cubicBezTo>
                  <a:pt x="552" y="683"/>
                  <a:pt x="592" y="643"/>
                  <a:pt x="592" y="593"/>
                </a:cubicBezTo>
                <a:cubicBezTo>
                  <a:pt x="592" y="543"/>
                  <a:pt x="552" y="503"/>
                  <a:pt x="502" y="503"/>
                </a:cubicBezTo>
                <a:close/>
                <a:moveTo>
                  <a:pt x="502" y="638"/>
                </a:moveTo>
                <a:cubicBezTo>
                  <a:pt x="477" y="638"/>
                  <a:pt x="457" y="618"/>
                  <a:pt x="457" y="593"/>
                </a:cubicBezTo>
                <a:cubicBezTo>
                  <a:pt x="457" y="568"/>
                  <a:pt x="477" y="548"/>
                  <a:pt x="502" y="548"/>
                </a:cubicBezTo>
                <a:cubicBezTo>
                  <a:pt x="527" y="548"/>
                  <a:pt x="547" y="568"/>
                  <a:pt x="547" y="593"/>
                </a:cubicBezTo>
                <a:cubicBezTo>
                  <a:pt x="547" y="618"/>
                  <a:pt x="527" y="638"/>
                  <a:pt x="502" y="638"/>
                </a:cubicBezTo>
                <a:close/>
                <a:moveTo>
                  <a:pt x="785" y="503"/>
                </a:moveTo>
                <a:cubicBezTo>
                  <a:pt x="735" y="503"/>
                  <a:pt x="695" y="543"/>
                  <a:pt x="695" y="593"/>
                </a:cubicBezTo>
                <a:cubicBezTo>
                  <a:pt x="695" y="643"/>
                  <a:pt x="735" y="683"/>
                  <a:pt x="785" y="683"/>
                </a:cubicBezTo>
                <a:cubicBezTo>
                  <a:pt x="835" y="683"/>
                  <a:pt x="875" y="643"/>
                  <a:pt x="875" y="593"/>
                </a:cubicBezTo>
                <a:cubicBezTo>
                  <a:pt x="875" y="543"/>
                  <a:pt x="835" y="503"/>
                  <a:pt x="785" y="503"/>
                </a:cubicBezTo>
                <a:close/>
                <a:moveTo>
                  <a:pt x="785" y="638"/>
                </a:moveTo>
                <a:cubicBezTo>
                  <a:pt x="760" y="638"/>
                  <a:pt x="740" y="618"/>
                  <a:pt x="740" y="593"/>
                </a:cubicBezTo>
                <a:cubicBezTo>
                  <a:pt x="740" y="568"/>
                  <a:pt x="760" y="548"/>
                  <a:pt x="785" y="548"/>
                </a:cubicBezTo>
                <a:cubicBezTo>
                  <a:pt x="810" y="548"/>
                  <a:pt x="830" y="568"/>
                  <a:pt x="830" y="593"/>
                </a:cubicBezTo>
                <a:cubicBezTo>
                  <a:pt x="830" y="618"/>
                  <a:pt x="810" y="638"/>
                  <a:pt x="785" y="638"/>
                </a:cubicBezTo>
                <a:close/>
                <a:moveTo>
                  <a:pt x="653" y="593"/>
                </a:moveTo>
                <a:cubicBezTo>
                  <a:pt x="653" y="596"/>
                  <a:pt x="653" y="599"/>
                  <a:pt x="653" y="603"/>
                </a:cubicBezTo>
                <a:lnTo>
                  <a:pt x="634" y="603"/>
                </a:lnTo>
                <a:cubicBezTo>
                  <a:pt x="634" y="599"/>
                  <a:pt x="634" y="596"/>
                  <a:pt x="634" y="593"/>
                </a:cubicBezTo>
                <a:cubicBezTo>
                  <a:pt x="634" y="550"/>
                  <a:pt x="613" y="512"/>
                  <a:pt x="582" y="488"/>
                </a:cubicBezTo>
                <a:lnTo>
                  <a:pt x="704" y="488"/>
                </a:lnTo>
                <a:cubicBezTo>
                  <a:pt x="673" y="513"/>
                  <a:pt x="653" y="550"/>
                  <a:pt x="653" y="593"/>
                </a:cubicBezTo>
                <a:close/>
                <a:moveTo>
                  <a:pt x="422" y="488"/>
                </a:moveTo>
                <a:cubicBezTo>
                  <a:pt x="390" y="512"/>
                  <a:pt x="370" y="550"/>
                  <a:pt x="370" y="593"/>
                </a:cubicBezTo>
                <a:cubicBezTo>
                  <a:pt x="370" y="596"/>
                  <a:pt x="370" y="603"/>
                  <a:pt x="370" y="603"/>
                </a:cubicBezTo>
                <a:lnTo>
                  <a:pt x="350" y="603"/>
                </a:lnTo>
                <a:cubicBezTo>
                  <a:pt x="350" y="599"/>
                  <a:pt x="351" y="596"/>
                  <a:pt x="351" y="593"/>
                </a:cubicBezTo>
                <a:cubicBezTo>
                  <a:pt x="351" y="550"/>
                  <a:pt x="331" y="512"/>
                  <a:pt x="299" y="488"/>
                </a:cubicBezTo>
                <a:lnTo>
                  <a:pt x="422" y="488"/>
                </a:lnTo>
                <a:close/>
                <a:moveTo>
                  <a:pt x="1195" y="593"/>
                </a:moveTo>
                <a:cubicBezTo>
                  <a:pt x="1195" y="596"/>
                  <a:pt x="1195" y="599"/>
                  <a:pt x="1195" y="603"/>
                </a:cubicBezTo>
                <a:lnTo>
                  <a:pt x="917" y="603"/>
                </a:lnTo>
                <a:cubicBezTo>
                  <a:pt x="917" y="599"/>
                  <a:pt x="917" y="596"/>
                  <a:pt x="917" y="593"/>
                </a:cubicBezTo>
                <a:cubicBezTo>
                  <a:pt x="917" y="550"/>
                  <a:pt x="897" y="513"/>
                  <a:pt x="865" y="488"/>
                </a:cubicBezTo>
                <a:lnTo>
                  <a:pt x="1247" y="488"/>
                </a:lnTo>
                <a:cubicBezTo>
                  <a:pt x="1215" y="512"/>
                  <a:pt x="1195" y="550"/>
                  <a:pt x="1195" y="593"/>
                </a:cubicBezTo>
                <a:close/>
                <a:moveTo>
                  <a:pt x="1476" y="603"/>
                </a:moveTo>
                <a:lnTo>
                  <a:pt x="1458" y="603"/>
                </a:lnTo>
                <a:cubicBezTo>
                  <a:pt x="1459" y="599"/>
                  <a:pt x="1459" y="596"/>
                  <a:pt x="1459" y="593"/>
                </a:cubicBezTo>
                <a:cubicBezTo>
                  <a:pt x="1459" y="550"/>
                  <a:pt x="1438" y="512"/>
                  <a:pt x="1407" y="488"/>
                </a:cubicBezTo>
                <a:lnTo>
                  <a:pt x="1537" y="488"/>
                </a:lnTo>
                <a:cubicBezTo>
                  <a:pt x="1537" y="555"/>
                  <a:pt x="1543" y="603"/>
                  <a:pt x="1476" y="603"/>
                </a:cubicBezTo>
                <a:close/>
                <a:moveTo>
                  <a:pt x="219" y="503"/>
                </a:moveTo>
                <a:lnTo>
                  <a:pt x="219" y="503"/>
                </a:lnTo>
                <a:cubicBezTo>
                  <a:pt x="169" y="503"/>
                  <a:pt x="129" y="543"/>
                  <a:pt x="129" y="593"/>
                </a:cubicBezTo>
                <a:cubicBezTo>
                  <a:pt x="129" y="643"/>
                  <a:pt x="169" y="683"/>
                  <a:pt x="219" y="683"/>
                </a:cubicBezTo>
                <a:lnTo>
                  <a:pt x="219" y="683"/>
                </a:lnTo>
                <a:cubicBezTo>
                  <a:pt x="269" y="683"/>
                  <a:pt x="309" y="643"/>
                  <a:pt x="309" y="593"/>
                </a:cubicBezTo>
                <a:cubicBezTo>
                  <a:pt x="309" y="543"/>
                  <a:pt x="269" y="503"/>
                  <a:pt x="219" y="503"/>
                </a:cubicBezTo>
                <a:close/>
                <a:moveTo>
                  <a:pt x="174" y="593"/>
                </a:moveTo>
                <a:cubicBezTo>
                  <a:pt x="174" y="568"/>
                  <a:pt x="194" y="548"/>
                  <a:pt x="219" y="548"/>
                </a:cubicBezTo>
                <a:cubicBezTo>
                  <a:pt x="244" y="548"/>
                  <a:pt x="264" y="568"/>
                  <a:pt x="264" y="593"/>
                </a:cubicBezTo>
                <a:cubicBezTo>
                  <a:pt x="264" y="618"/>
                  <a:pt x="244" y="638"/>
                  <a:pt x="219" y="638"/>
                </a:cubicBezTo>
                <a:cubicBezTo>
                  <a:pt x="194" y="638"/>
                  <a:pt x="174" y="618"/>
                  <a:pt x="174" y="593"/>
                </a:cubicBezTo>
                <a:close/>
                <a:moveTo>
                  <a:pt x="87" y="593"/>
                </a:moveTo>
                <a:cubicBezTo>
                  <a:pt x="87" y="596"/>
                  <a:pt x="87" y="599"/>
                  <a:pt x="87" y="603"/>
                </a:cubicBezTo>
                <a:lnTo>
                  <a:pt x="69" y="603"/>
                </a:lnTo>
                <a:cubicBezTo>
                  <a:pt x="0" y="603"/>
                  <a:pt x="8" y="555"/>
                  <a:pt x="8" y="488"/>
                </a:cubicBezTo>
                <a:lnTo>
                  <a:pt x="139" y="488"/>
                </a:lnTo>
                <a:cubicBezTo>
                  <a:pt x="107" y="512"/>
                  <a:pt x="87" y="550"/>
                  <a:pt x="87" y="593"/>
                </a:cubicBezTo>
                <a:close/>
              </a:path>
            </a:pathLst>
          </a:custGeom>
          <a:solidFill>
            <a:srgbClr val="106E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0F5869BB-A549-4AC8-BE9D-CC178A8712A9}"/>
              </a:ext>
            </a:extLst>
          </p:cNvPr>
          <p:cNvSpPr>
            <a:spLocks noEditPoints="1"/>
          </p:cNvSpPr>
          <p:nvPr/>
        </p:nvSpPr>
        <p:spPr bwMode="auto">
          <a:xfrm>
            <a:off x="7349849" y="5464222"/>
            <a:ext cx="812940" cy="340107"/>
          </a:xfrm>
          <a:custGeom>
            <a:avLst/>
            <a:gdLst>
              <a:gd name="T0" fmla="*/ 1317 w 1582"/>
              <a:gd name="T1" fmla="*/ 573 h 661"/>
              <a:gd name="T2" fmla="*/ 1139 w 1582"/>
              <a:gd name="T3" fmla="*/ 573 h 661"/>
              <a:gd name="T4" fmla="*/ 1228 w 1582"/>
              <a:gd name="T5" fmla="*/ 610 h 661"/>
              <a:gd name="T6" fmla="*/ 1228 w 1582"/>
              <a:gd name="T7" fmla="*/ 535 h 661"/>
              <a:gd name="T8" fmla="*/ 1228 w 1582"/>
              <a:gd name="T9" fmla="*/ 610 h 661"/>
              <a:gd name="T10" fmla="*/ 1256 w 1582"/>
              <a:gd name="T11" fmla="*/ 0 h 661"/>
              <a:gd name="T12" fmla="*/ 1452 w 1582"/>
              <a:gd name="T13" fmla="*/ 58 h 661"/>
              <a:gd name="T14" fmla="*/ 1569 w 1582"/>
              <a:gd name="T15" fmla="*/ 179 h 661"/>
              <a:gd name="T16" fmla="*/ 1538 w 1582"/>
              <a:gd name="T17" fmla="*/ 172 h 661"/>
              <a:gd name="T18" fmla="*/ 1425 w 1582"/>
              <a:gd name="T19" fmla="*/ 102 h 661"/>
              <a:gd name="T20" fmla="*/ 1538 w 1582"/>
              <a:gd name="T21" fmla="*/ 490 h 661"/>
              <a:gd name="T22" fmla="*/ 1356 w 1582"/>
              <a:gd name="T23" fmla="*/ 581 h 661"/>
              <a:gd name="T24" fmla="*/ 1228 w 1582"/>
              <a:gd name="T25" fmla="*/ 445 h 661"/>
              <a:gd name="T26" fmla="*/ 1100 w 1582"/>
              <a:gd name="T27" fmla="*/ 580 h 661"/>
              <a:gd name="T28" fmla="*/ 639 w 1582"/>
              <a:gd name="T29" fmla="*/ 573 h 661"/>
              <a:gd name="T30" fmla="*/ 383 w 1582"/>
              <a:gd name="T31" fmla="*/ 573 h 661"/>
              <a:gd name="T32" fmla="*/ 337 w 1582"/>
              <a:gd name="T33" fmla="*/ 579 h 661"/>
              <a:gd name="T34" fmla="*/ 209 w 1582"/>
              <a:gd name="T35" fmla="*/ 445 h 661"/>
              <a:gd name="T36" fmla="*/ 81 w 1582"/>
              <a:gd name="T37" fmla="*/ 580 h 661"/>
              <a:gd name="T38" fmla="*/ 0 w 1582"/>
              <a:gd name="T39" fmla="*/ 490 h 661"/>
              <a:gd name="T40" fmla="*/ 102 w 1582"/>
              <a:gd name="T41" fmla="*/ 0 h 661"/>
              <a:gd name="T42" fmla="*/ 1486 w 1582"/>
              <a:gd name="T43" fmla="*/ 490 h 661"/>
              <a:gd name="T44" fmla="*/ 1421 w 1582"/>
              <a:gd name="T45" fmla="*/ 490 h 661"/>
              <a:gd name="T46" fmla="*/ 1085 w 1582"/>
              <a:gd name="T47" fmla="*/ 276 h 661"/>
              <a:gd name="T48" fmla="*/ 1485 w 1582"/>
              <a:gd name="T49" fmla="*/ 389 h 661"/>
              <a:gd name="T50" fmla="*/ 1256 w 1582"/>
              <a:gd name="T51" fmla="*/ 51 h 661"/>
              <a:gd name="T52" fmla="*/ 1085 w 1582"/>
              <a:gd name="T53" fmla="*/ 276 h 661"/>
              <a:gd name="T54" fmla="*/ 1034 w 1582"/>
              <a:gd name="T55" fmla="*/ 276 h 661"/>
              <a:gd name="T56" fmla="*/ 111 w 1582"/>
              <a:gd name="T57" fmla="*/ 51 h 661"/>
              <a:gd name="T58" fmla="*/ 58 w 1582"/>
              <a:gd name="T59" fmla="*/ 218 h 661"/>
              <a:gd name="T60" fmla="*/ 51 w 1582"/>
              <a:gd name="T61" fmla="*/ 276 h 661"/>
              <a:gd name="T62" fmla="*/ 298 w 1582"/>
              <a:gd name="T63" fmla="*/ 573 h 661"/>
              <a:gd name="T64" fmla="*/ 120 w 1582"/>
              <a:gd name="T65" fmla="*/ 573 h 661"/>
              <a:gd name="T66" fmla="*/ 209 w 1582"/>
              <a:gd name="T67" fmla="*/ 610 h 661"/>
              <a:gd name="T68" fmla="*/ 209 w 1582"/>
              <a:gd name="T69" fmla="*/ 535 h 661"/>
              <a:gd name="T70" fmla="*/ 209 w 1582"/>
              <a:gd name="T71" fmla="*/ 610 h 661"/>
              <a:gd name="T72" fmla="*/ 600 w 1582"/>
              <a:gd name="T73" fmla="*/ 573 h 661"/>
              <a:gd name="T74" fmla="*/ 423 w 1582"/>
              <a:gd name="T75" fmla="*/ 573 h 661"/>
              <a:gd name="T76" fmla="*/ 511 w 1582"/>
              <a:gd name="T77" fmla="*/ 610 h 661"/>
              <a:gd name="T78" fmla="*/ 511 w 1582"/>
              <a:gd name="T79" fmla="*/ 535 h 661"/>
              <a:gd name="T80" fmla="*/ 511 w 1582"/>
              <a:gd name="T81" fmla="*/ 610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82" h="661">
                <a:moveTo>
                  <a:pt x="1228" y="484"/>
                </a:moveTo>
                <a:cubicBezTo>
                  <a:pt x="1277" y="484"/>
                  <a:pt x="1317" y="523"/>
                  <a:pt x="1317" y="573"/>
                </a:cubicBezTo>
                <a:cubicBezTo>
                  <a:pt x="1317" y="621"/>
                  <a:pt x="1277" y="661"/>
                  <a:pt x="1228" y="661"/>
                </a:cubicBezTo>
                <a:cubicBezTo>
                  <a:pt x="1179" y="661"/>
                  <a:pt x="1139" y="621"/>
                  <a:pt x="1139" y="573"/>
                </a:cubicBezTo>
                <a:cubicBezTo>
                  <a:pt x="1139" y="523"/>
                  <a:pt x="1179" y="484"/>
                  <a:pt x="1228" y="484"/>
                </a:cubicBezTo>
                <a:close/>
                <a:moveTo>
                  <a:pt x="1228" y="610"/>
                </a:moveTo>
                <a:cubicBezTo>
                  <a:pt x="1249" y="610"/>
                  <a:pt x="1266" y="593"/>
                  <a:pt x="1266" y="573"/>
                </a:cubicBezTo>
                <a:cubicBezTo>
                  <a:pt x="1266" y="552"/>
                  <a:pt x="1249" y="535"/>
                  <a:pt x="1228" y="535"/>
                </a:cubicBezTo>
                <a:cubicBezTo>
                  <a:pt x="1207" y="535"/>
                  <a:pt x="1190" y="552"/>
                  <a:pt x="1190" y="573"/>
                </a:cubicBezTo>
                <a:cubicBezTo>
                  <a:pt x="1190" y="593"/>
                  <a:pt x="1207" y="610"/>
                  <a:pt x="1228" y="610"/>
                </a:cubicBezTo>
                <a:close/>
                <a:moveTo>
                  <a:pt x="102" y="0"/>
                </a:moveTo>
                <a:lnTo>
                  <a:pt x="1256" y="0"/>
                </a:lnTo>
                <a:cubicBezTo>
                  <a:pt x="1294" y="0"/>
                  <a:pt x="1339" y="21"/>
                  <a:pt x="1381" y="58"/>
                </a:cubicBezTo>
                <a:lnTo>
                  <a:pt x="1452" y="58"/>
                </a:lnTo>
                <a:cubicBezTo>
                  <a:pt x="1512" y="58"/>
                  <a:pt x="1547" y="104"/>
                  <a:pt x="1576" y="148"/>
                </a:cubicBezTo>
                <a:cubicBezTo>
                  <a:pt x="1582" y="159"/>
                  <a:pt x="1579" y="172"/>
                  <a:pt x="1569" y="179"/>
                </a:cubicBezTo>
                <a:cubicBezTo>
                  <a:pt x="1565" y="181"/>
                  <a:pt x="1561" y="183"/>
                  <a:pt x="1557" y="183"/>
                </a:cubicBezTo>
                <a:cubicBezTo>
                  <a:pt x="1549" y="183"/>
                  <a:pt x="1542" y="179"/>
                  <a:pt x="1538" y="172"/>
                </a:cubicBezTo>
                <a:cubicBezTo>
                  <a:pt x="1509" y="128"/>
                  <a:pt x="1486" y="102"/>
                  <a:pt x="1452" y="102"/>
                </a:cubicBezTo>
                <a:lnTo>
                  <a:pt x="1425" y="102"/>
                </a:lnTo>
                <a:cubicBezTo>
                  <a:pt x="1476" y="162"/>
                  <a:pt x="1519" y="302"/>
                  <a:pt x="1538" y="392"/>
                </a:cubicBezTo>
                <a:lnTo>
                  <a:pt x="1538" y="490"/>
                </a:lnTo>
                <a:cubicBezTo>
                  <a:pt x="1538" y="540"/>
                  <a:pt x="1497" y="581"/>
                  <a:pt x="1446" y="581"/>
                </a:cubicBezTo>
                <a:lnTo>
                  <a:pt x="1356" y="581"/>
                </a:lnTo>
                <a:lnTo>
                  <a:pt x="1356" y="573"/>
                </a:lnTo>
                <a:cubicBezTo>
                  <a:pt x="1356" y="502"/>
                  <a:pt x="1299" y="445"/>
                  <a:pt x="1228" y="445"/>
                </a:cubicBezTo>
                <a:cubicBezTo>
                  <a:pt x="1157" y="445"/>
                  <a:pt x="1100" y="502"/>
                  <a:pt x="1100" y="573"/>
                </a:cubicBezTo>
                <a:lnTo>
                  <a:pt x="1100" y="580"/>
                </a:lnTo>
                <a:cubicBezTo>
                  <a:pt x="1100" y="580"/>
                  <a:pt x="795" y="579"/>
                  <a:pt x="639" y="579"/>
                </a:cubicBezTo>
                <a:cubicBezTo>
                  <a:pt x="639" y="577"/>
                  <a:pt x="639" y="575"/>
                  <a:pt x="639" y="573"/>
                </a:cubicBezTo>
                <a:cubicBezTo>
                  <a:pt x="639" y="502"/>
                  <a:pt x="582" y="445"/>
                  <a:pt x="511" y="445"/>
                </a:cubicBezTo>
                <a:cubicBezTo>
                  <a:pt x="441" y="445"/>
                  <a:pt x="383" y="502"/>
                  <a:pt x="383" y="573"/>
                </a:cubicBezTo>
                <a:lnTo>
                  <a:pt x="383" y="579"/>
                </a:lnTo>
                <a:lnTo>
                  <a:pt x="337" y="579"/>
                </a:lnTo>
                <a:lnTo>
                  <a:pt x="337" y="573"/>
                </a:lnTo>
                <a:cubicBezTo>
                  <a:pt x="337" y="502"/>
                  <a:pt x="280" y="445"/>
                  <a:pt x="209" y="445"/>
                </a:cubicBezTo>
                <a:cubicBezTo>
                  <a:pt x="139" y="445"/>
                  <a:pt x="81" y="502"/>
                  <a:pt x="81" y="573"/>
                </a:cubicBezTo>
                <a:lnTo>
                  <a:pt x="81" y="580"/>
                </a:lnTo>
                <a:lnTo>
                  <a:pt x="76" y="579"/>
                </a:lnTo>
                <a:cubicBezTo>
                  <a:pt x="33" y="572"/>
                  <a:pt x="0" y="535"/>
                  <a:pt x="0" y="490"/>
                </a:cubicBezTo>
                <a:lnTo>
                  <a:pt x="0" y="252"/>
                </a:lnTo>
                <a:cubicBezTo>
                  <a:pt x="20" y="142"/>
                  <a:pt x="35" y="0"/>
                  <a:pt x="102" y="0"/>
                </a:cubicBezTo>
                <a:close/>
                <a:moveTo>
                  <a:pt x="1483" y="505"/>
                </a:moveTo>
                <a:cubicBezTo>
                  <a:pt x="1485" y="500"/>
                  <a:pt x="1486" y="495"/>
                  <a:pt x="1486" y="490"/>
                </a:cubicBezTo>
                <a:lnTo>
                  <a:pt x="1486" y="453"/>
                </a:lnTo>
                <a:cubicBezTo>
                  <a:pt x="1445" y="454"/>
                  <a:pt x="1421" y="476"/>
                  <a:pt x="1421" y="490"/>
                </a:cubicBezTo>
                <a:cubicBezTo>
                  <a:pt x="1420" y="504"/>
                  <a:pt x="1449" y="505"/>
                  <a:pt x="1483" y="505"/>
                </a:cubicBezTo>
                <a:close/>
                <a:moveTo>
                  <a:pt x="1085" y="276"/>
                </a:moveTo>
                <a:lnTo>
                  <a:pt x="1123" y="276"/>
                </a:lnTo>
                <a:cubicBezTo>
                  <a:pt x="1242" y="276"/>
                  <a:pt x="1413" y="387"/>
                  <a:pt x="1485" y="389"/>
                </a:cubicBezTo>
                <a:cubicBezTo>
                  <a:pt x="1464" y="297"/>
                  <a:pt x="1421" y="176"/>
                  <a:pt x="1386" y="135"/>
                </a:cubicBezTo>
                <a:cubicBezTo>
                  <a:pt x="1334" y="76"/>
                  <a:pt x="1291" y="51"/>
                  <a:pt x="1256" y="51"/>
                </a:cubicBezTo>
                <a:lnTo>
                  <a:pt x="1085" y="51"/>
                </a:lnTo>
                <a:lnTo>
                  <a:pt x="1085" y="276"/>
                </a:lnTo>
                <a:close/>
                <a:moveTo>
                  <a:pt x="51" y="276"/>
                </a:moveTo>
                <a:lnTo>
                  <a:pt x="1034" y="276"/>
                </a:lnTo>
                <a:lnTo>
                  <a:pt x="1034" y="51"/>
                </a:lnTo>
                <a:lnTo>
                  <a:pt x="111" y="51"/>
                </a:lnTo>
                <a:cubicBezTo>
                  <a:pt x="101" y="52"/>
                  <a:pt x="93" y="68"/>
                  <a:pt x="85" y="93"/>
                </a:cubicBezTo>
                <a:cubicBezTo>
                  <a:pt x="73" y="131"/>
                  <a:pt x="63" y="186"/>
                  <a:pt x="58" y="218"/>
                </a:cubicBezTo>
                <a:cubicBezTo>
                  <a:pt x="55" y="231"/>
                  <a:pt x="53" y="244"/>
                  <a:pt x="51" y="257"/>
                </a:cubicBezTo>
                <a:lnTo>
                  <a:pt x="51" y="276"/>
                </a:lnTo>
                <a:close/>
                <a:moveTo>
                  <a:pt x="209" y="484"/>
                </a:moveTo>
                <a:cubicBezTo>
                  <a:pt x="258" y="484"/>
                  <a:pt x="298" y="523"/>
                  <a:pt x="298" y="573"/>
                </a:cubicBezTo>
                <a:cubicBezTo>
                  <a:pt x="298" y="621"/>
                  <a:pt x="258" y="661"/>
                  <a:pt x="209" y="661"/>
                </a:cubicBezTo>
                <a:cubicBezTo>
                  <a:pt x="160" y="661"/>
                  <a:pt x="120" y="621"/>
                  <a:pt x="120" y="573"/>
                </a:cubicBezTo>
                <a:cubicBezTo>
                  <a:pt x="120" y="523"/>
                  <a:pt x="160" y="484"/>
                  <a:pt x="209" y="484"/>
                </a:cubicBezTo>
                <a:close/>
                <a:moveTo>
                  <a:pt x="209" y="610"/>
                </a:moveTo>
                <a:cubicBezTo>
                  <a:pt x="230" y="610"/>
                  <a:pt x="247" y="593"/>
                  <a:pt x="247" y="573"/>
                </a:cubicBezTo>
                <a:cubicBezTo>
                  <a:pt x="247" y="552"/>
                  <a:pt x="230" y="535"/>
                  <a:pt x="209" y="535"/>
                </a:cubicBezTo>
                <a:cubicBezTo>
                  <a:pt x="188" y="535"/>
                  <a:pt x="171" y="552"/>
                  <a:pt x="171" y="573"/>
                </a:cubicBezTo>
                <a:cubicBezTo>
                  <a:pt x="171" y="593"/>
                  <a:pt x="188" y="610"/>
                  <a:pt x="209" y="610"/>
                </a:cubicBezTo>
                <a:close/>
                <a:moveTo>
                  <a:pt x="511" y="484"/>
                </a:moveTo>
                <a:cubicBezTo>
                  <a:pt x="560" y="484"/>
                  <a:pt x="600" y="523"/>
                  <a:pt x="600" y="573"/>
                </a:cubicBezTo>
                <a:cubicBezTo>
                  <a:pt x="600" y="621"/>
                  <a:pt x="560" y="661"/>
                  <a:pt x="511" y="661"/>
                </a:cubicBezTo>
                <a:cubicBezTo>
                  <a:pt x="462" y="661"/>
                  <a:pt x="423" y="621"/>
                  <a:pt x="423" y="573"/>
                </a:cubicBezTo>
                <a:cubicBezTo>
                  <a:pt x="423" y="523"/>
                  <a:pt x="462" y="484"/>
                  <a:pt x="511" y="484"/>
                </a:cubicBezTo>
                <a:close/>
                <a:moveTo>
                  <a:pt x="511" y="610"/>
                </a:moveTo>
                <a:cubicBezTo>
                  <a:pt x="532" y="610"/>
                  <a:pt x="549" y="593"/>
                  <a:pt x="549" y="573"/>
                </a:cubicBezTo>
                <a:cubicBezTo>
                  <a:pt x="549" y="552"/>
                  <a:pt x="532" y="535"/>
                  <a:pt x="511" y="535"/>
                </a:cubicBezTo>
                <a:cubicBezTo>
                  <a:pt x="490" y="535"/>
                  <a:pt x="474" y="552"/>
                  <a:pt x="474" y="573"/>
                </a:cubicBezTo>
                <a:cubicBezTo>
                  <a:pt x="474" y="593"/>
                  <a:pt x="490" y="610"/>
                  <a:pt x="511" y="610"/>
                </a:cubicBezTo>
                <a:close/>
              </a:path>
            </a:pathLst>
          </a:custGeom>
          <a:solidFill>
            <a:srgbClr val="13C7B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C9B13FF6-C1AA-9417-0C79-0E7F46832A40}"/>
              </a:ext>
            </a:extLst>
          </p:cNvPr>
          <p:cNvSpPr>
            <a:spLocks noEditPoints="1"/>
          </p:cNvSpPr>
          <p:nvPr/>
        </p:nvSpPr>
        <p:spPr bwMode="auto">
          <a:xfrm>
            <a:off x="7385505" y="4776407"/>
            <a:ext cx="791609" cy="350773"/>
          </a:xfrm>
          <a:custGeom>
            <a:avLst/>
            <a:gdLst>
              <a:gd name="T0" fmla="*/ 1459 w 1543"/>
              <a:gd name="T1" fmla="*/ 170 h 683"/>
              <a:gd name="T2" fmla="*/ 1187 w 1543"/>
              <a:gd name="T3" fmla="*/ 86 h 683"/>
              <a:gd name="T4" fmla="*/ 1140 w 1543"/>
              <a:gd name="T5" fmla="*/ 445 h 683"/>
              <a:gd name="T6" fmla="*/ 1534 w 1543"/>
              <a:gd name="T7" fmla="*/ 356 h 683"/>
              <a:gd name="T8" fmla="*/ 1356 w 1543"/>
              <a:gd name="T9" fmla="*/ 266 h 683"/>
              <a:gd name="T10" fmla="*/ 1195 w 1543"/>
              <a:gd name="T11" fmla="*/ 247 h 683"/>
              <a:gd name="T12" fmla="*/ 1337 w 1543"/>
              <a:gd name="T13" fmla="*/ 141 h 683"/>
              <a:gd name="T14" fmla="*/ 1459 w 1543"/>
              <a:gd name="T15" fmla="*/ 315 h 683"/>
              <a:gd name="T16" fmla="*/ 409 w 1543"/>
              <a:gd name="T17" fmla="*/ 594 h 683"/>
              <a:gd name="T18" fmla="*/ 409 w 1543"/>
              <a:gd name="T19" fmla="*/ 594 h 683"/>
              <a:gd name="T20" fmla="*/ 11 w 1543"/>
              <a:gd name="T21" fmla="*/ 446 h 683"/>
              <a:gd name="T22" fmla="*/ 1084 w 1543"/>
              <a:gd name="T23" fmla="*/ 0 h 683"/>
              <a:gd name="T24" fmla="*/ 1327 w 1543"/>
              <a:gd name="T25" fmla="*/ 503 h 683"/>
              <a:gd name="T26" fmla="*/ 1327 w 1543"/>
              <a:gd name="T27" fmla="*/ 683 h 683"/>
              <a:gd name="T28" fmla="*/ 1327 w 1543"/>
              <a:gd name="T29" fmla="*/ 503 h 683"/>
              <a:gd name="T30" fmla="*/ 1281 w 1543"/>
              <a:gd name="T31" fmla="*/ 593 h 683"/>
              <a:gd name="T32" fmla="*/ 1372 w 1543"/>
              <a:gd name="T33" fmla="*/ 593 h 683"/>
              <a:gd name="T34" fmla="*/ 502 w 1543"/>
              <a:gd name="T35" fmla="*/ 503 h 683"/>
              <a:gd name="T36" fmla="*/ 502 w 1543"/>
              <a:gd name="T37" fmla="*/ 683 h 683"/>
              <a:gd name="T38" fmla="*/ 502 w 1543"/>
              <a:gd name="T39" fmla="*/ 503 h 683"/>
              <a:gd name="T40" fmla="*/ 457 w 1543"/>
              <a:gd name="T41" fmla="*/ 593 h 683"/>
              <a:gd name="T42" fmla="*/ 547 w 1543"/>
              <a:gd name="T43" fmla="*/ 593 h 683"/>
              <a:gd name="T44" fmla="*/ 785 w 1543"/>
              <a:gd name="T45" fmla="*/ 503 h 683"/>
              <a:gd name="T46" fmla="*/ 785 w 1543"/>
              <a:gd name="T47" fmla="*/ 683 h 683"/>
              <a:gd name="T48" fmla="*/ 785 w 1543"/>
              <a:gd name="T49" fmla="*/ 503 h 683"/>
              <a:gd name="T50" fmla="*/ 740 w 1543"/>
              <a:gd name="T51" fmla="*/ 593 h 683"/>
              <a:gd name="T52" fmla="*/ 830 w 1543"/>
              <a:gd name="T53" fmla="*/ 593 h 683"/>
              <a:gd name="T54" fmla="*/ 653 w 1543"/>
              <a:gd name="T55" fmla="*/ 593 h 683"/>
              <a:gd name="T56" fmla="*/ 634 w 1543"/>
              <a:gd name="T57" fmla="*/ 603 h 683"/>
              <a:gd name="T58" fmla="*/ 582 w 1543"/>
              <a:gd name="T59" fmla="*/ 488 h 683"/>
              <a:gd name="T60" fmla="*/ 653 w 1543"/>
              <a:gd name="T61" fmla="*/ 593 h 683"/>
              <a:gd name="T62" fmla="*/ 370 w 1543"/>
              <a:gd name="T63" fmla="*/ 593 h 683"/>
              <a:gd name="T64" fmla="*/ 350 w 1543"/>
              <a:gd name="T65" fmla="*/ 603 h 683"/>
              <a:gd name="T66" fmla="*/ 299 w 1543"/>
              <a:gd name="T67" fmla="*/ 488 h 683"/>
              <a:gd name="T68" fmla="*/ 1195 w 1543"/>
              <a:gd name="T69" fmla="*/ 593 h 683"/>
              <a:gd name="T70" fmla="*/ 917 w 1543"/>
              <a:gd name="T71" fmla="*/ 603 h 683"/>
              <a:gd name="T72" fmla="*/ 865 w 1543"/>
              <a:gd name="T73" fmla="*/ 488 h 683"/>
              <a:gd name="T74" fmla="*/ 1195 w 1543"/>
              <a:gd name="T75" fmla="*/ 593 h 683"/>
              <a:gd name="T76" fmla="*/ 1458 w 1543"/>
              <a:gd name="T77" fmla="*/ 603 h 683"/>
              <a:gd name="T78" fmla="*/ 1407 w 1543"/>
              <a:gd name="T79" fmla="*/ 488 h 683"/>
              <a:gd name="T80" fmla="*/ 1476 w 1543"/>
              <a:gd name="T81" fmla="*/ 603 h 683"/>
              <a:gd name="T82" fmla="*/ 219 w 1543"/>
              <a:gd name="T83" fmla="*/ 503 h 683"/>
              <a:gd name="T84" fmla="*/ 219 w 1543"/>
              <a:gd name="T85" fmla="*/ 683 h 683"/>
              <a:gd name="T86" fmla="*/ 309 w 1543"/>
              <a:gd name="T87" fmla="*/ 593 h 683"/>
              <a:gd name="T88" fmla="*/ 174 w 1543"/>
              <a:gd name="T89" fmla="*/ 593 h 683"/>
              <a:gd name="T90" fmla="*/ 264 w 1543"/>
              <a:gd name="T91" fmla="*/ 593 h 683"/>
              <a:gd name="T92" fmla="*/ 174 w 1543"/>
              <a:gd name="T93" fmla="*/ 593 h 683"/>
              <a:gd name="T94" fmla="*/ 87 w 1543"/>
              <a:gd name="T95" fmla="*/ 603 h 683"/>
              <a:gd name="T96" fmla="*/ 8 w 1543"/>
              <a:gd name="T97" fmla="*/ 488 h 683"/>
              <a:gd name="T98" fmla="*/ 87 w 1543"/>
              <a:gd name="T99" fmla="*/ 593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43" h="683">
                <a:moveTo>
                  <a:pt x="1534" y="356"/>
                </a:moveTo>
                <a:cubicBezTo>
                  <a:pt x="1534" y="356"/>
                  <a:pt x="1487" y="236"/>
                  <a:pt x="1459" y="170"/>
                </a:cubicBezTo>
                <a:cubicBezTo>
                  <a:pt x="1442" y="130"/>
                  <a:pt x="1412" y="86"/>
                  <a:pt x="1337" y="86"/>
                </a:cubicBezTo>
                <a:lnTo>
                  <a:pt x="1187" y="86"/>
                </a:lnTo>
                <a:cubicBezTo>
                  <a:pt x="1157" y="86"/>
                  <a:pt x="1140" y="99"/>
                  <a:pt x="1140" y="130"/>
                </a:cubicBezTo>
                <a:lnTo>
                  <a:pt x="1140" y="445"/>
                </a:lnTo>
                <a:lnTo>
                  <a:pt x="1534" y="446"/>
                </a:lnTo>
                <a:lnTo>
                  <a:pt x="1534" y="356"/>
                </a:lnTo>
                <a:close/>
                <a:moveTo>
                  <a:pt x="1409" y="315"/>
                </a:moveTo>
                <a:lnTo>
                  <a:pt x="1356" y="266"/>
                </a:lnTo>
                <a:cubicBezTo>
                  <a:pt x="1345" y="256"/>
                  <a:pt x="1335" y="247"/>
                  <a:pt x="1300" y="247"/>
                </a:cubicBezTo>
                <a:lnTo>
                  <a:pt x="1195" y="247"/>
                </a:lnTo>
                <a:lnTo>
                  <a:pt x="1195" y="141"/>
                </a:lnTo>
                <a:lnTo>
                  <a:pt x="1337" y="141"/>
                </a:lnTo>
                <a:cubicBezTo>
                  <a:pt x="1379" y="141"/>
                  <a:pt x="1395" y="159"/>
                  <a:pt x="1409" y="191"/>
                </a:cubicBezTo>
                <a:cubicBezTo>
                  <a:pt x="1424" y="226"/>
                  <a:pt x="1444" y="276"/>
                  <a:pt x="1459" y="315"/>
                </a:cubicBezTo>
                <a:lnTo>
                  <a:pt x="1409" y="315"/>
                </a:lnTo>
                <a:close/>
                <a:moveTo>
                  <a:pt x="409" y="594"/>
                </a:moveTo>
                <a:cubicBezTo>
                  <a:pt x="410" y="594"/>
                  <a:pt x="410" y="594"/>
                  <a:pt x="410" y="594"/>
                </a:cubicBezTo>
                <a:lnTo>
                  <a:pt x="409" y="594"/>
                </a:lnTo>
                <a:close/>
                <a:moveTo>
                  <a:pt x="1084" y="446"/>
                </a:moveTo>
                <a:lnTo>
                  <a:pt x="11" y="446"/>
                </a:lnTo>
                <a:lnTo>
                  <a:pt x="11" y="0"/>
                </a:lnTo>
                <a:lnTo>
                  <a:pt x="1084" y="0"/>
                </a:lnTo>
                <a:lnTo>
                  <a:pt x="1084" y="446"/>
                </a:lnTo>
                <a:close/>
                <a:moveTo>
                  <a:pt x="1327" y="503"/>
                </a:moveTo>
                <a:cubicBezTo>
                  <a:pt x="1277" y="503"/>
                  <a:pt x="1237" y="543"/>
                  <a:pt x="1237" y="593"/>
                </a:cubicBezTo>
                <a:cubicBezTo>
                  <a:pt x="1237" y="643"/>
                  <a:pt x="1277" y="683"/>
                  <a:pt x="1327" y="683"/>
                </a:cubicBezTo>
                <a:cubicBezTo>
                  <a:pt x="1376" y="683"/>
                  <a:pt x="1417" y="643"/>
                  <a:pt x="1417" y="593"/>
                </a:cubicBezTo>
                <a:cubicBezTo>
                  <a:pt x="1417" y="543"/>
                  <a:pt x="1376" y="503"/>
                  <a:pt x="1327" y="503"/>
                </a:cubicBezTo>
                <a:close/>
                <a:moveTo>
                  <a:pt x="1327" y="638"/>
                </a:moveTo>
                <a:cubicBezTo>
                  <a:pt x="1302" y="638"/>
                  <a:pt x="1281" y="618"/>
                  <a:pt x="1281" y="593"/>
                </a:cubicBezTo>
                <a:cubicBezTo>
                  <a:pt x="1281" y="568"/>
                  <a:pt x="1302" y="548"/>
                  <a:pt x="1327" y="548"/>
                </a:cubicBezTo>
                <a:cubicBezTo>
                  <a:pt x="1351" y="548"/>
                  <a:pt x="1372" y="568"/>
                  <a:pt x="1372" y="593"/>
                </a:cubicBezTo>
                <a:cubicBezTo>
                  <a:pt x="1372" y="618"/>
                  <a:pt x="1351" y="638"/>
                  <a:pt x="1327" y="638"/>
                </a:cubicBezTo>
                <a:close/>
                <a:moveTo>
                  <a:pt x="502" y="503"/>
                </a:moveTo>
                <a:cubicBezTo>
                  <a:pt x="452" y="503"/>
                  <a:pt x="412" y="543"/>
                  <a:pt x="412" y="593"/>
                </a:cubicBezTo>
                <a:cubicBezTo>
                  <a:pt x="412" y="643"/>
                  <a:pt x="452" y="683"/>
                  <a:pt x="502" y="683"/>
                </a:cubicBezTo>
                <a:cubicBezTo>
                  <a:pt x="552" y="683"/>
                  <a:pt x="592" y="643"/>
                  <a:pt x="592" y="593"/>
                </a:cubicBezTo>
                <a:cubicBezTo>
                  <a:pt x="592" y="543"/>
                  <a:pt x="552" y="503"/>
                  <a:pt x="502" y="503"/>
                </a:cubicBezTo>
                <a:close/>
                <a:moveTo>
                  <a:pt x="502" y="638"/>
                </a:moveTo>
                <a:cubicBezTo>
                  <a:pt x="477" y="638"/>
                  <a:pt x="457" y="618"/>
                  <a:pt x="457" y="593"/>
                </a:cubicBezTo>
                <a:cubicBezTo>
                  <a:pt x="457" y="568"/>
                  <a:pt x="477" y="548"/>
                  <a:pt x="502" y="548"/>
                </a:cubicBezTo>
                <a:cubicBezTo>
                  <a:pt x="527" y="548"/>
                  <a:pt x="547" y="568"/>
                  <a:pt x="547" y="593"/>
                </a:cubicBezTo>
                <a:cubicBezTo>
                  <a:pt x="547" y="618"/>
                  <a:pt x="527" y="638"/>
                  <a:pt x="502" y="638"/>
                </a:cubicBezTo>
                <a:close/>
                <a:moveTo>
                  <a:pt x="785" y="503"/>
                </a:moveTo>
                <a:cubicBezTo>
                  <a:pt x="735" y="503"/>
                  <a:pt x="695" y="543"/>
                  <a:pt x="695" y="593"/>
                </a:cubicBezTo>
                <a:cubicBezTo>
                  <a:pt x="695" y="643"/>
                  <a:pt x="735" y="683"/>
                  <a:pt x="785" y="683"/>
                </a:cubicBezTo>
                <a:cubicBezTo>
                  <a:pt x="835" y="683"/>
                  <a:pt x="875" y="643"/>
                  <a:pt x="875" y="593"/>
                </a:cubicBezTo>
                <a:cubicBezTo>
                  <a:pt x="875" y="543"/>
                  <a:pt x="835" y="503"/>
                  <a:pt x="785" y="503"/>
                </a:cubicBezTo>
                <a:close/>
                <a:moveTo>
                  <a:pt x="785" y="638"/>
                </a:moveTo>
                <a:cubicBezTo>
                  <a:pt x="760" y="638"/>
                  <a:pt x="740" y="618"/>
                  <a:pt x="740" y="593"/>
                </a:cubicBezTo>
                <a:cubicBezTo>
                  <a:pt x="740" y="568"/>
                  <a:pt x="760" y="548"/>
                  <a:pt x="785" y="548"/>
                </a:cubicBezTo>
                <a:cubicBezTo>
                  <a:pt x="810" y="548"/>
                  <a:pt x="830" y="568"/>
                  <a:pt x="830" y="593"/>
                </a:cubicBezTo>
                <a:cubicBezTo>
                  <a:pt x="830" y="618"/>
                  <a:pt x="810" y="638"/>
                  <a:pt x="785" y="638"/>
                </a:cubicBezTo>
                <a:close/>
                <a:moveTo>
                  <a:pt x="653" y="593"/>
                </a:moveTo>
                <a:cubicBezTo>
                  <a:pt x="653" y="596"/>
                  <a:pt x="653" y="599"/>
                  <a:pt x="653" y="603"/>
                </a:cubicBezTo>
                <a:lnTo>
                  <a:pt x="634" y="603"/>
                </a:lnTo>
                <a:cubicBezTo>
                  <a:pt x="634" y="599"/>
                  <a:pt x="634" y="596"/>
                  <a:pt x="634" y="593"/>
                </a:cubicBezTo>
                <a:cubicBezTo>
                  <a:pt x="634" y="550"/>
                  <a:pt x="613" y="512"/>
                  <a:pt x="582" y="488"/>
                </a:cubicBezTo>
                <a:lnTo>
                  <a:pt x="704" y="488"/>
                </a:lnTo>
                <a:cubicBezTo>
                  <a:pt x="673" y="513"/>
                  <a:pt x="653" y="550"/>
                  <a:pt x="653" y="593"/>
                </a:cubicBezTo>
                <a:close/>
                <a:moveTo>
                  <a:pt x="422" y="488"/>
                </a:moveTo>
                <a:cubicBezTo>
                  <a:pt x="390" y="512"/>
                  <a:pt x="370" y="550"/>
                  <a:pt x="370" y="593"/>
                </a:cubicBezTo>
                <a:cubicBezTo>
                  <a:pt x="370" y="596"/>
                  <a:pt x="370" y="603"/>
                  <a:pt x="370" y="603"/>
                </a:cubicBezTo>
                <a:lnTo>
                  <a:pt x="350" y="603"/>
                </a:lnTo>
                <a:cubicBezTo>
                  <a:pt x="350" y="599"/>
                  <a:pt x="351" y="596"/>
                  <a:pt x="351" y="593"/>
                </a:cubicBezTo>
                <a:cubicBezTo>
                  <a:pt x="351" y="550"/>
                  <a:pt x="331" y="512"/>
                  <a:pt x="299" y="488"/>
                </a:cubicBezTo>
                <a:lnTo>
                  <a:pt x="422" y="488"/>
                </a:lnTo>
                <a:close/>
                <a:moveTo>
                  <a:pt x="1195" y="593"/>
                </a:moveTo>
                <a:cubicBezTo>
                  <a:pt x="1195" y="596"/>
                  <a:pt x="1195" y="599"/>
                  <a:pt x="1195" y="603"/>
                </a:cubicBezTo>
                <a:lnTo>
                  <a:pt x="917" y="603"/>
                </a:lnTo>
                <a:cubicBezTo>
                  <a:pt x="917" y="599"/>
                  <a:pt x="917" y="596"/>
                  <a:pt x="917" y="593"/>
                </a:cubicBezTo>
                <a:cubicBezTo>
                  <a:pt x="917" y="550"/>
                  <a:pt x="897" y="513"/>
                  <a:pt x="865" y="488"/>
                </a:cubicBezTo>
                <a:lnTo>
                  <a:pt x="1247" y="488"/>
                </a:lnTo>
                <a:cubicBezTo>
                  <a:pt x="1215" y="512"/>
                  <a:pt x="1195" y="550"/>
                  <a:pt x="1195" y="593"/>
                </a:cubicBezTo>
                <a:close/>
                <a:moveTo>
                  <a:pt x="1476" y="603"/>
                </a:moveTo>
                <a:lnTo>
                  <a:pt x="1458" y="603"/>
                </a:lnTo>
                <a:cubicBezTo>
                  <a:pt x="1459" y="599"/>
                  <a:pt x="1459" y="596"/>
                  <a:pt x="1459" y="593"/>
                </a:cubicBezTo>
                <a:cubicBezTo>
                  <a:pt x="1459" y="550"/>
                  <a:pt x="1438" y="512"/>
                  <a:pt x="1407" y="488"/>
                </a:cubicBezTo>
                <a:lnTo>
                  <a:pt x="1537" y="488"/>
                </a:lnTo>
                <a:cubicBezTo>
                  <a:pt x="1537" y="555"/>
                  <a:pt x="1543" y="603"/>
                  <a:pt x="1476" y="603"/>
                </a:cubicBezTo>
                <a:close/>
                <a:moveTo>
                  <a:pt x="219" y="503"/>
                </a:moveTo>
                <a:lnTo>
                  <a:pt x="219" y="503"/>
                </a:lnTo>
                <a:cubicBezTo>
                  <a:pt x="169" y="503"/>
                  <a:pt x="129" y="543"/>
                  <a:pt x="129" y="593"/>
                </a:cubicBezTo>
                <a:cubicBezTo>
                  <a:pt x="129" y="643"/>
                  <a:pt x="169" y="683"/>
                  <a:pt x="219" y="683"/>
                </a:cubicBezTo>
                <a:lnTo>
                  <a:pt x="219" y="683"/>
                </a:lnTo>
                <a:cubicBezTo>
                  <a:pt x="269" y="683"/>
                  <a:pt x="309" y="643"/>
                  <a:pt x="309" y="593"/>
                </a:cubicBezTo>
                <a:cubicBezTo>
                  <a:pt x="309" y="543"/>
                  <a:pt x="269" y="503"/>
                  <a:pt x="219" y="503"/>
                </a:cubicBezTo>
                <a:close/>
                <a:moveTo>
                  <a:pt x="174" y="593"/>
                </a:moveTo>
                <a:cubicBezTo>
                  <a:pt x="174" y="568"/>
                  <a:pt x="194" y="548"/>
                  <a:pt x="219" y="548"/>
                </a:cubicBezTo>
                <a:cubicBezTo>
                  <a:pt x="244" y="548"/>
                  <a:pt x="264" y="568"/>
                  <a:pt x="264" y="593"/>
                </a:cubicBezTo>
                <a:cubicBezTo>
                  <a:pt x="264" y="618"/>
                  <a:pt x="244" y="638"/>
                  <a:pt x="219" y="638"/>
                </a:cubicBezTo>
                <a:cubicBezTo>
                  <a:pt x="194" y="638"/>
                  <a:pt x="174" y="618"/>
                  <a:pt x="174" y="593"/>
                </a:cubicBezTo>
                <a:close/>
                <a:moveTo>
                  <a:pt x="87" y="593"/>
                </a:moveTo>
                <a:cubicBezTo>
                  <a:pt x="87" y="596"/>
                  <a:pt x="87" y="599"/>
                  <a:pt x="87" y="603"/>
                </a:cubicBezTo>
                <a:lnTo>
                  <a:pt x="69" y="603"/>
                </a:lnTo>
                <a:cubicBezTo>
                  <a:pt x="0" y="603"/>
                  <a:pt x="8" y="555"/>
                  <a:pt x="8" y="488"/>
                </a:cubicBezTo>
                <a:lnTo>
                  <a:pt x="139" y="488"/>
                </a:lnTo>
                <a:cubicBezTo>
                  <a:pt x="107" y="512"/>
                  <a:pt x="87" y="550"/>
                  <a:pt x="87" y="593"/>
                </a:cubicBezTo>
                <a:close/>
              </a:path>
            </a:pathLst>
          </a:custGeom>
          <a:solidFill>
            <a:srgbClr val="106E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41FC5FD1-AA25-40D7-BCF4-50B92156D7BB}"/>
              </a:ext>
            </a:extLst>
          </p:cNvPr>
          <p:cNvSpPr txBox="1"/>
          <p:nvPr/>
        </p:nvSpPr>
        <p:spPr>
          <a:xfrm>
            <a:off x="2542734" y="4605729"/>
            <a:ext cx="2589647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Fev 26 vs. Jan 26: </a:t>
            </a:r>
            <a:r>
              <a:rPr lang="pt-BR" sz="1600">
                <a:solidFill>
                  <a:srgbClr val="045189"/>
                </a:solidFill>
              </a:rPr>
              <a:t>+ 3,3% </a:t>
            </a:r>
          </a:p>
          <a:p>
            <a:r>
              <a:rPr lang="pt-BR" sz="1400" b="0">
                <a:solidFill>
                  <a:srgbClr val="045189"/>
                </a:solidFill>
              </a:rPr>
              <a:t>Fev 26 vs. Fev 25: </a:t>
            </a:r>
            <a:r>
              <a:rPr lang="pt-BR" sz="1600">
                <a:solidFill>
                  <a:srgbClr val="045189"/>
                </a:solidFill>
              </a:rPr>
              <a:t>- 25,7% </a:t>
            </a:r>
            <a:endParaRPr lang="en-US" sz="2000">
              <a:solidFill>
                <a:srgbClr val="045189"/>
              </a:solidFill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05DFA96F-B902-A99E-5979-C13AC09F9B51}"/>
              </a:ext>
            </a:extLst>
          </p:cNvPr>
          <p:cNvSpPr txBox="1"/>
          <p:nvPr/>
        </p:nvSpPr>
        <p:spPr>
          <a:xfrm>
            <a:off x="2557248" y="5359598"/>
            <a:ext cx="2589647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Fev 26 vs. Jan 26:</a:t>
            </a:r>
            <a:r>
              <a:rPr lang="pt-BR" sz="1800">
                <a:solidFill>
                  <a:srgbClr val="045189"/>
                </a:solidFill>
              </a:rPr>
              <a:t> </a:t>
            </a:r>
            <a:r>
              <a:rPr lang="pt-BR" sz="1600">
                <a:solidFill>
                  <a:srgbClr val="045189"/>
                </a:solidFill>
              </a:rPr>
              <a:t>+ 10,7% </a:t>
            </a:r>
          </a:p>
          <a:p>
            <a:r>
              <a:rPr lang="pt-BR" sz="1400" b="0">
                <a:solidFill>
                  <a:srgbClr val="045189"/>
                </a:solidFill>
              </a:rPr>
              <a:t>Fev 26 vs. Fev 25</a:t>
            </a:r>
            <a:r>
              <a:rPr lang="pt-BR" sz="1200" b="0">
                <a:solidFill>
                  <a:srgbClr val="045189"/>
                </a:solidFill>
              </a:rPr>
              <a:t>: </a:t>
            </a:r>
            <a:r>
              <a:rPr lang="pt-BR" sz="1600">
                <a:solidFill>
                  <a:srgbClr val="045189"/>
                </a:solidFill>
              </a:rPr>
              <a:t>- 33,1% </a:t>
            </a:r>
            <a:endParaRPr lang="en-US" sz="2000">
              <a:solidFill>
                <a:srgbClr val="045189"/>
              </a:solidFill>
            </a:endParaRP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BD7A05FA-E7C1-50F1-D7F8-917261F4C166}"/>
              </a:ext>
            </a:extLst>
          </p:cNvPr>
          <p:cNvSpPr txBox="1"/>
          <p:nvPr/>
        </p:nvSpPr>
        <p:spPr>
          <a:xfrm>
            <a:off x="8377689" y="4718096"/>
            <a:ext cx="2589647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26 vs. 25: </a:t>
            </a:r>
            <a:r>
              <a:rPr lang="pt-BR" sz="1600">
                <a:solidFill>
                  <a:srgbClr val="045189"/>
                </a:solidFill>
              </a:rPr>
              <a:t>- 28,7%</a:t>
            </a:r>
            <a:br>
              <a:rPr lang="pt-BR" sz="1600">
                <a:solidFill>
                  <a:srgbClr val="045189"/>
                </a:solidFill>
              </a:rPr>
            </a:br>
            <a:r>
              <a:rPr lang="pt-BR" sz="1600">
                <a:solidFill>
                  <a:srgbClr val="045189"/>
                </a:solidFill>
              </a:rPr>
              <a:t> </a:t>
            </a:r>
          </a:p>
          <a:p>
            <a:endParaRPr lang="pt-BR" sz="1600">
              <a:solidFill>
                <a:srgbClr val="045189"/>
              </a:solidFill>
            </a:endParaRPr>
          </a:p>
          <a:p>
            <a:r>
              <a:rPr lang="pt-BR" sz="1400" b="0">
                <a:solidFill>
                  <a:srgbClr val="045189"/>
                </a:solidFill>
              </a:rPr>
              <a:t>26 vs. 25</a:t>
            </a:r>
            <a:r>
              <a:rPr lang="pt-BR" sz="1200" b="0">
                <a:solidFill>
                  <a:srgbClr val="045189"/>
                </a:solidFill>
              </a:rPr>
              <a:t>: </a:t>
            </a:r>
            <a:r>
              <a:rPr lang="pt-BR" sz="1600">
                <a:solidFill>
                  <a:srgbClr val="045189"/>
                </a:solidFill>
              </a:rPr>
              <a:t>- 33,4% </a:t>
            </a:r>
            <a:endParaRPr lang="en-US" sz="2000">
              <a:solidFill>
                <a:srgbClr val="045189"/>
              </a:solidFill>
            </a:endParaRPr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07A9BE48-FE96-4DD8-EECC-BCCE6DE041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525002"/>
              </p:ext>
            </p:extLst>
          </p:nvPr>
        </p:nvGraphicFramePr>
        <p:xfrm>
          <a:off x="486953" y="1530787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1D870552-9112-4510-9E6B-251986018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3135074"/>
              </p:ext>
            </p:extLst>
          </p:nvPr>
        </p:nvGraphicFramePr>
        <p:xfrm>
          <a:off x="6040573" y="1079097"/>
          <a:ext cx="5191522" cy="273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513C9D24-7D51-9E35-9C1C-989791F433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6519239"/>
              </p:ext>
            </p:extLst>
          </p:nvPr>
        </p:nvGraphicFramePr>
        <p:xfrm>
          <a:off x="508723" y="2151271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F40CC1F5-95CD-7AC5-CF2F-05D134800C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0478528"/>
              </p:ext>
            </p:extLst>
          </p:nvPr>
        </p:nvGraphicFramePr>
        <p:xfrm>
          <a:off x="6060576" y="1645626"/>
          <a:ext cx="5191522" cy="273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3508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A51D9-A6C5-9EED-B170-88D0B5CE6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3BCCF54-01F8-912B-1559-1670E35DE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83" t="295" b="295"/>
          <a:stretch>
            <a:fillRect/>
          </a:stretch>
        </p:blipFill>
        <p:spPr>
          <a:xfrm>
            <a:off x="9720667" y="-5343"/>
            <a:ext cx="2489241" cy="6858000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8F2E3CB-3D7D-9790-90C1-9858B187CBCA}"/>
              </a:ext>
            </a:extLst>
          </p:cNvPr>
          <p:cNvSpPr/>
          <p:nvPr/>
        </p:nvSpPr>
        <p:spPr>
          <a:xfrm>
            <a:off x="5917109" y="1211162"/>
            <a:ext cx="4904862" cy="5491551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noProof="0">
              <a:latin typeface="Exo 2" pitchFamily="2" charset="0"/>
            </a:endParaRPr>
          </a:p>
        </p:txBody>
      </p:sp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172BCC74-1E2E-148D-9855-2A4607944156}"/>
              </a:ext>
            </a:extLst>
          </p:cNvPr>
          <p:cNvSpPr/>
          <p:nvPr/>
        </p:nvSpPr>
        <p:spPr>
          <a:xfrm>
            <a:off x="545641" y="1207456"/>
            <a:ext cx="4904862" cy="5491551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noProof="0">
              <a:latin typeface="Exo 2" pitchFamily="2" charset="0"/>
            </a:endParaRPr>
          </a:p>
        </p:txBody>
      </p:sp>
      <p:pic>
        <p:nvPicPr>
          <p:cNvPr id="7" name="Imagem 6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23529210-D943-2678-6395-FA0A46338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A1E5C5F-1396-0639-DD0D-4D0A694B2C38}"/>
              </a:ext>
            </a:extLst>
          </p:cNvPr>
          <p:cNvSpPr txBox="1"/>
          <p:nvPr/>
        </p:nvSpPr>
        <p:spPr>
          <a:xfrm>
            <a:off x="621751" y="347738"/>
            <a:ext cx="552783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|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 Caminhões</a:t>
            </a:r>
            <a:endParaRPr kumimoji="0" lang="pt-BR" sz="2300" b="1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AA262D71-AD32-1693-CA9F-ED9B038F893F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4636655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22">
            <a:extLst>
              <a:ext uri="{FF2B5EF4-FFF2-40B4-BE49-F238E27FC236}">
                <a16:creationId xmlns:a16="http://schemas.microsoft.com/office/drawing/2014/main" id="{6AA9EF03-031C-C3E2-402D-BDFA4F31AF25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(em mil unidades)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7F4D0F14-4CD9-B319-AF42-8AD348E722F2}"/>
              </a:ext>
            </a:extLst>
          </p:cNvPr>
          <p:cNvSpPr txBox="1">
            <a:spLocks/>
          </p:cNvSpPr>
          <p:nvPr/>
        </p:nvSpPr>
        <p:spPr>
          <a:xfrm>
            <a:off x="11162277" y="6616689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Fonte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: Anfavea</a:t>
            </a: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F213385E-80CC-67CB-1603-8B28A3E95F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26331"/>
              </p:ext>
            </p:extLst>
          </p:nvPr>
        </p:nvGraphicFramePr>
        <p:xfrm>
          <a:off x="1374998" y="4353431"/>
          <a:ext cx="3559949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D9AD2C29-76FA-1D55-22FE-2F941708EB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5681675"/>
              </p:ext>
            </p:extLst>
          </p:nvPr>
        </p:nvGraphicFramePr>
        <p:xfrm>
          <a:off x="1358092" y="1911102"/>
          <a:ext cx="347525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8" name="CaixaDeTexto 14">
            <a:extLst>
              <a:ext uri="{FF2B5EF4-FFF2-40B4-BE49-F238E27FC236}">
                <a16:creationId xmlns:a16="http://schemas.microsoft.com/office/drawing/2014/main" id="{0DC0BFE1-3203-5AD1-BE43-7449A6ED9EF1}"/>
              </a:ext>
            </a:extLst>
          </p:cNvPr>
          <p:cNvSpPr txBox="1"/>
          <p:nvPr/>
        </p:nvSpPr>
        <p:spPr>
          <a:xfrm>
            <a:off x="2539923" y="2102374"/>
            <a:ext cx="94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-28,7%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DAEDBC7-2F46-8B10-6747-7A8C4BED9157}"/>
              </a:ext>
            </a:extLst>
          </p:cNvPr>
          <p:cNvSpPr txBox="1"/>
          <p:nvPr/>
        </p:nvSpPr>
        <p:spPr>
          <a:xfrm>
            <a:off x="1133745" y="4667812"/>
            <a:ext cx="677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1B3D9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04600CA-ABEE-D801-DFA2-A9A923D87CDB}"/>
              </a:ext>
            </a:extLst>
          </p:cNvPr>
          <p:cNvSpPr txBox="1"/>
          <p:nvPr/>
        </p:nvSpPr>
        <p:spPr>
          <a:xfrm>
            <a:off x="1119892" y="5596066"/>
            <a:ext cx="677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2026</a:t>
            </a:r>
          </a:p>
        </p:txBody>
      </p:sp>
      <p:sp>
        <p:nvSpPr>
          <p:cNvPr id="9" name="CaixaDeTexto 14">
            <a:extLst>
              <a:ext uri="{FF2B5EF4-FFF2-40B4-BE49-F238E27FC236}">
                <a16:creationId xmlns:a16="http://schemas.microsoft.com/office/drawing/2014/main" id="{09C0D082-72EA-8763-682A-E9AFB7FDD0D7}"/>
              </a:ext>
            </a:extLst>
          </p:cNvPr>
          <p:cNvSpPr txBox="1"/>
          <p:nvPr/>
        </p:nvSpPr>
        <p:spPr>
          <a:xfrm>
            <a:off x="2530896" y="4529315"/>
            <a:ext cx="949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-4,7%</a:t>
            </a:r>
          </a:p>
        </p:txBody>
      </p:sp>
      <p:sp>
        <p:nvSpPr>
          <p:cNvPr id="10" name="Triângulo isósceles 9">
            <a:extLst>
              <a:ext uri="{FF2B5EF4-FFF2-40B4-BE49-F238E27FC236}">
                <a16:creationId xmlns:a16="http://schemas.microsoft.com/office/drawing/2014/main" id="{95BAF2A9-C7E4-51D3-5D26-B03A1B9035CE}"/>
              </a:ext>
            </a:extLst>
          </p:cNvPr>
          <p:cNvSpPr/>
          <p:nvPr/>
        </p:nvSpPr>
        <p:spPr>
          <a:xfrm>
            <a:off x="3245801" y="5394692"/>
            <a:ext cx="186612" cy="155027"/>
          </a:xfrm>
          <a:prstGeom prst="triangle">
            <a:avLst/>
          </a:prstGeom>
          <a:solidFill>
            <a:srgbClr val="219E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4">
            <a:extLst>
              <a:ext uri="{FF2B5EF4-FFF2-40B4-BE49-F238E27FC236}">
                <a16:creationId xmlns:a16="http://schemas.microsoft.com/office/drawing/2014/main" id="{7115361F-10C6-3D56-5F7F-7A8BDAF12497}"/>
              </a:ext>
            </a:extLst>
          </p:cNvPr>
          <p:cNvSpPr txBox="1"/>
          <p:nvPr/>
        </p:nvSpPr>
        <p:spPr>
          <a:xfrm>
            <a:off x="2535687" y="5380609"/>
            <a:ext cx="949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+3,3%</a:t>
            </a:r>
          </a:p>
        </p:txBody>
      </p:sp>
      <p:sp>
        <p:nvSpPr>
          <p:cNvPr id="12" name="Triângulo isósceles 11">
            <a:extLst>
              <a:ext uri="{FF2B5EF4-FFF2-40B4-BE49-F238E27FC236}">
                <a16:creationId xmlns:a16="http://schemas.microsoft.com/office/drawing/2014/main" id="{8060DB3D-14BA-4D9F-DF32-6BAFD6ABB029}"/>
              </a:ext>
            </a:extLst>
          </p:cNvPr>
          <p:cNvSpPr/>
          <p:nvPr/>
        </p:nvSpPr>
        <p:spPr>
          <a:xfrm rot="10800000">
            <a:off x="3250592" y="4583442"/>
            <a:ext cx="186612" cy="155027"/>
          </a:xfrm>
          <a:prstGeom prst="triangl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20E82B86-D65A-CA45-6938-19F1911ACA54}"/>
              </a:ext>
            </a:extLst>
          </p:cNvPr>
          <p:cNvSpPr txBox="1"/>
          <p:nvPr/>
        </p:nvSpPr>
        <p:spPr>
          <a:xfrm>
            <a:off x="1341622" y="1354689"/>
            <a:ext cx="3363339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Total de caminhões</a:t>
            </a: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60AA183D-DDF1-0ED8-488C-29C018D084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47680"/>
              </p:ext>
            </p:extLst>
          </p:nvPr>
        </p:nvGraphicFramePr>
        <p:xfrm>
          <a:off x="6895862" y="4293397"/>
          <a:ext cx="3559949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8C9A49DA-5A78-DE84-AE6D-22A24878C6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0605464"/>
              </p:ext>
            </p:extLst>
          </p:nvPr>
        </p:nvGraphicFramePr>
        <p:xfrm>
          <a:off x="6878956" y="1915721"/>
          <a:ext cx="3475253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8" name="CaixaDeTexto 14">
            <a:extLst>
              <a:ext uri="{FF2B5EF4-FFF2-40B4-BE49-F238E27FC236}">
                <a16:creationId xmlns:a16="http://schemas.microsoft.com/office/drawing/2014/main" id="{002E0DE6-21F3-F853-83D1-F135B0C630FE}"/>
              </a:ext>
            </a:extLst>
          </p:cNvPr>
          <p:cNvSpPr txBox="1"/>
          <p:nvPr/>
        </p:nvSpPr>
        <p:spPr>
          <a:xfrm>
            <a:off x="8060787" y="2106993"/>
            <a:ext cx="94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-36,3%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EBADE769-1279-8CDE-D1E5-4158ADC3399A}"/>
              </a:ext>
            </a:extLst>
          </p:cNvPr>
          <p:cNvSpPr txBox="1"/>
          <p:nvPr/>
        </p:nvSpPr>
        <p:spPr>
          <a:xfrm>
            <a:off x="6654609" y="4672431"/>
            <a:ext cx="677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1B3D9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2025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2B15AA7-DD62-DD60-E313-514E7C5E6D61}"/>
              </a:ext>
            </a:extLst>
          </p:cNvPr>
          <p:cNvSpPr txBox="1"/>
          <p:nvPr/>
        </p:nvSpPr>
        <p:spPr>
          <a:xfrm>
            <a:off x="6640756" y="5600685"/>
            <a:ext cx="677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2026</a:t>
            </a:r>
          </a:p>
        </p:txBody>
      </p:sp>
      <p:sp>
        <p:nvSpPr>
          <p:cNvPr id="22" name="CaixaDeTexto 14">
            <a:extLst>
              <a:ext uri="{FF2B5EF4-FFF2-40B4-BE49-F238E27FC236}">
                <a16:creationId xmlns:a16="http://schemas.microsoft.com/office/drawing/2014/main" id="{BABDACEF-1353-E8B4-8188-73AA3865A74A}"/>
              </a:ext>
            </a:extLst>
          </p:cNvPr>
          <p:cNvSpPr txBox="1"/>
          <p:nvPr/>
        </p:nvSpPr>
        <p:spPr>
          <a:xfrm>
            <a:off x="8051760" y="4533934"/>
            <a:ext cx="949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-20,0%</a:t>
            </a:r>
          </a:p>
        </p:txBody>
      </p:sp>
      <p:sp>
        <p:nvSpPr>
          <p:cNvPr id="24" name="Triângulo isósceles 23">
            <a:extLst>
              <a:ext uri="{FF2B5EF4-FFF2-40B4-BE49-F238E27FC236}">
                <a16:creationId xmlns:a16="http://schemas.microsoft.com/office/drawing/2014/main" id="{2CB24C45-5B57-E9F8-2675-51997ED0EF29}"/>
              </a:ext>
            </a:extLst>
          </p:cNvPr>
          <p:cNvSpPr/>
          <p:nvPr/>
        </p:nvSpPr>
        <p:spPr>
          <a:xfrm>
            <a:off x="8766665" y="5399311"/>
            <a:ext cx="186612" cy="155027"/>
          </a:xfrm>
          <a:prstGeom prst="triangle">
            <a:avLst/>
          </a:prstGeom>
          <a:solidFill>
            <a:srgbClr val="219E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ixaDeTexto 14">
            <a:extLst>
              <a:ext uri="{FF2B5EF4-FFF2-40B4-BE49-F238E27FC236}">
                <a16:creationId xmlns:a16="http://schemas.microsoft.com/office/drawing/2014/main" id="{4BC888E7-9DBA-A944-A61E-BF633BB78282}"/>
              </a:ext>
            </a:extLst>
          </p:cNvPr>
          <p:cNvSpPr txBox="1"/>
          <p:nvPr/>
        </p:nvSpPr>
        <p:spPr>
          <a:xfrm>
            <a:off x="8056551" y="5385228"/>
            <a:ext cx="949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1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+0,5%</a:t>
            </a:r>
          </a:p>
        </p:txBody>
      </p:sp>
      <p:sp>
        <p:nvSpPr>
          <p:cNvPr id="28" name="Triângulo isósceles 27">
            <a:extLst>
              <a:ext uri="{FF2B5EF4-FFF2-40B4-BE49-F238E27FC236}">
                <a16:creationId xmlns:a16="http://schemas.microsoft.com/office/drawing/2014/main" id="{223C8D27-FF42-1F06-7BCA-495A04D6E205}"/>
              </a:ext>
            </a:extLst>
          </p:cNvPr>
          <p:cNvSpPr/>
          <p:nvPr/>
        </p:nvSpPr>
        <p:spPr>
          <a:xfrm rot="10800000">
            <a:off x="8771456" y="4588061"/>
            <a:ext cx="186612" cy="155027"/>
          </a:xfrm>
          <a:prstGeom prst="triangl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FE6FE1B3-65CE-DBE7-BA3C-92E53BD2CFAA}"/>
              </a:ext>
            </a:extLst>
          </p:cNvPr>
          <p:cNvSpPr txBox="1"/>
          <p:nvPr/>
        </p:nvSpPr>
        <p:spPr>
          <a:xfrm>
            <a:off x="6694332" y="1354689"/>
            <a:ext cx="3558861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Caminhões pesados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98E95154-38F2-768F-967C-4CE5D45FC7D6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Produção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2084C098-D734-BB66-62B5-CD9CB8D9D22A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493C3590-3192-2B32-8BDF-6CDCE8449EC6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Exportação</a:t>
            </a: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EA06A6FD-9128-979D-61F8-6E0735017C31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Importados</a:t>
            </a:r>
          </a:p>
        </p:txBody>
      </p:sp>
    </p:spTree>
    <p:extLst>
      <p:ext uri="{BB962C8B-B14F-4D97-AF65-F5344CB8AC3E}">
        <p14:creationId xmlns:p14="http://schemas.microsoft.com/office/powerpoint/2010/main" val="178587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F52CD-A8CB-65C5-55E7-2FC058AE5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DAC29414-9233-6DF8-AB37-40F5EA090C73}"/>
              </a:ext>
            </a:extLst>
          </p:cNvPr>
          <p:cNvSpPr/>
          <p:nvPr/>
        </p:nvSpPr>
        <p:spPr>
          <a:xfrm>
            <a:off x="307545" y="1371277"/>
            <a:ext cx="4818636" cy="5138986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xo 2" pitchFamily="2" charset="0"/>
              <a:ea typeface="+mn-ea"/>
              <a:cs typeface="+mn-cs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77B604B7-CC45-6EBA-9E8C-BB9B734CE46D}"/>
              </a:ext>
            </a:extLst>
          </p:cNvPr>
          <p:cNvSpPr txBox="1"/>
          <p:nvPr/>
        </p:nvSpPr>
        <p:spPr>
          <a:xfrm>
            <a:off x="528321" y="1625188"/>
            <a:ext cx="4290316" cy="3195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Acumulado</a:t>
            </a:r>
          </a:p>
        </p:txBody>
      </p:sp>
      <p:pic>
        <p:nvPicPr>
          <p:cNvPr id="76" name="Imagem 75">
            <a:extLst>
              <a:ext uri="{FF2B5EF4-FFF2-40B4-BE49-F238E27FC236}">
                <a16:creationId xmlns:a16="http://schemas.microsoft.com/office/drawing/2014/main" id="{975F97BC-52BE-8249-E97D-7076AE933CA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5" r="-93"/>
          <a:stretch/>
        </p:blipFill>
        <p:spPr>
          <a:xfrm>
            <a:off x="9732582" y="0"/>
            <a:ext cx="247096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204C426-5DB7-46EC-0E4B-75261D6973B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20" t="295" r="12780" b="295"/>
          <a:stretch>
            <a:fillRect/>
          </a:stretch>
        </p:blipFill>
        <p:spPr>
          <a:xfrm>
            <a:off x="10230811" y="0"/>
            <a:ext cx="158519" cy="6858000"/>
          </a:xfrm>
          <a:prstGeom prst="rect">
            <a:avLst/>
          </a:prstGeom>
        </p:spPr>
      </p:pic>
      <p:sp>
        <p:nvSpPr>
          <p:cNvPr id="16" name="TextBox 22">
            <a:extLst>
              <a:ext uri="{FF2B5EF4-FFF2-40B4-BE49-F238E27FC236}">
                <a16:creationId xmlns:a16="http://schemas.microsoft.com/office/drawing/2014/main" id="{03C20C17-3BA3-D2E1-E8F8-0AE6AFF7E8A0}"/>
              </a:ext>
            </a:extLst>
          </p:cNvPr>
          <p:cNvSpPr txBox="1"/>
          <p:nvPr/>
        </p:nvSpPr>
        <p:spPr>
          <a:xfrm>
            <a:off x="621750" y="347738"/>
            <a:ext cx="881485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Exportação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|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 Autoveículos</a:t>
            </a:r>
            <a:endParaRPr kumimoji="0" lang="pt-BR" sz="2300" b="1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62B4E11F-7899-1056-60D3-5B6C6F85BE62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4409440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22">
            <a:extLst>
              <a:ext uri="{FF2B5EF4-FFF2-40B4-BE49-F238E27FC236}">
                <a16:creationId xmlns:a16="http://schemas.microsoft.com/office/drawing/2014/main" id="{FA9BCDC7-E18E-D46B-51B3-962B7F036A32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(em mil unidades)</a:t>
            </a:r>
          </a:p>
        </p:txBody>
      </p:sp>
      <p:graphicFrame>
        <p:nvGraphicFramePr>
          <p:cNvPr id="53" name="Gráfico 52">
            <a:extLst>
              <a:ext uri="{FF2B5EF4-FFF2-40B4-BE49-F238E27FC236}">
                <a16:creationId xmlns:a16="http://schemas.microsoft.com/office/drawing/2014/main" id="{68BBDA5D-3C47-1EBA-D06E-8EEF43CCC37E}"/>
              </a:ext>
            </a:extLst>
          </p:cNvPr>
          <p:cNvGraphicFramePr/>
          <p:nvPr/>
        </p:nvGraphicFramePr>
        <p:xfrm>
          <a:off x="5815074" y="953216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Gráfico 53">
            <a:extLst>
              <a:ext uri="{FF2B5EF4-FFF2-40B4-BE49-F238E27FC236}">
                <a16:creationId xmlns:a16="http://schemas.microsoft.com/office/drawing/2014/main" id="{8EF0942B-92F1-5D76-2350-04CA23EE248F}"/>
              </a:ext>
            </a:extLst>
          </p:cNvPr>
          <p:cNvGraphicFramePr/>
          <p:nvPr/>
        </p:nvGraphicFramePr>
        <p:xfrm>
          <a:off x="5807965" y="1572361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5" name="Gráfico 54">
            <a:extLst>
              <a:ext uri="{FF2B5EF4-FFF2-40B4-BE49-F238E27FC236}">
                <a16:creationId xmlns:a16="http://schemas.microsoft.com/office/drawing/2014/main" id="{2876362C-ABAE-0FF7-238E-B49C8D881A7E}"/>
              </a:ext>
            </a:extLst>
          </p:cNvPr>
          <p:cNvGraphicFramePr/>
          <p:nvPr/>
        </p:nvGraphicFramePr>
        <p:xfrm>
          <a:off x="5643999" y="5150960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6" name="Gráfico 55">
            <a:extLst>
              <a:ext uri="{FF2B5EF4-FFF2-40B4-BE49-F238E27FC236}">
                <a16:creationId xmlns:a16="http://schemas.microsoft.com/office/drawing/2014/main" id="{43C41AD3-604D-9FA8-E7BD-F671B6F29CCD}"/>
              </a:ext>
            </a:extLst>
          </p:cNvPr>
          <p:cNvGraphicFramePr/>
          <p:nvPr/>
        </p:nvGraphicFramePr>
        <p:xfrm>
          <a:off x="5703558" y="4258161"/>
          <a:ext cx="4971437" cy="149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66" name="Picture 14" descr="Bandeira do Uruguai – Wikipédia, a enciclopédia livre">
            <a:extLst>
              <a:ext uri="{FF2B5EF4-FFF2-40B4-BE49-F238E27FC236}">
                <a16:creationId xmlns:a16="http://schemas.microsoft.com/office/drawing/2014/main" id="{5809F28C-529C-C995-F474-0E49198B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81" y="5950802"/>
            <a:ext cx="293933" cy="19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Bandeira do México – Wikipédia, a enciclopédia livre">
            <a:extLst>
              <a:ext uri="{FF2B5EF4-FFF2-40B4-BE49-F238E27FC236}">
                <a16:creationId xmlns:a16="http://schemas.microsoft.com/office/drawing/2014/main" id="{6C25AAB9-D264-CAF5-DEAB-E7A4B9DFA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81" y="3356020"/>
            <a:ext cx="282515" cy="16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2" descr="Bandeira da Argentina – Wikipédia, a enciclopédia livre">
            <a:extLst>
              <a:ext uri="{FF2B5EF4-FFF2-40B4-BE49-F238E27FC236}">
                <a16:creationId xmlns:a16="http://schemas.microsoft.com/office/drawing/2014/main" id="{9DAC00B9-E4A9-8AA5-6369-88C6328B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081" y="1935189"/>
            <a:ext cx="290850" cy="1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5" name="Gráfico 74">
            <a:extLst>
              <a:ext uri="{FF2B5EF4-FFF2-40B4-BE49-F238E27FC236}">
                <a16:creationId xmlns:a16="http://schemas.microsoft.com/office/drawing/2014/main" id="{A83C9790-29D5-5F3E-E393-9DD9C57FBDB1}"/>
              </a:ext>
            </a:extLst>
          </p:cNvPr>
          <p:cNvGraphicFramePr/>
          <p:nvPr/>
        </p:nvGraphicFramePr>
        <p:xfrm>
          <a:off x="5619280" y="3435063"/>
          <a:ext cx="5191522" cy="8674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77" name="Imagem 76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6ACC3F8C-EAA1-9648-F53B-86418AF8C7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78" name="TextBox 22">
            <a:extLst>
              <a:ext uri="{FF2B5EF4-FFF2-40B4-BE49-F238E27FC236}">
                <a16:creationId xmlns:a16="http://schemas.microsoft.com/office/drawing/2014/main" id="{5BBD65E2-6555-E8B9-BD06-F4B27C839E50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Produção</a:t>
            </a:r>
          </a:p>
        </p:txBody>
      </p:sp>
      <p:sp>
        <p:nvSpPr>
          <p:cNvPr id="79" name="TextBox 22">
            <a:extLst>
              <a:ext uri="{FF2B5EF4-FFF2-40B4-BE49-F238E27FC236}">
                <a16:creationId xmlns:a16="http://schemas.microsoft.com/office/drawing/2014/main" id="{18627D57-045F-7CF2-69AA-896FAE2CEC94}"/>
              </a:ext>
            </a:extLst>
          </p:cNvPr>
          <p:cNvSpPr txBox="1"/>
          <p:nvPr/>
        </p:nvSpPr>
        <p:spPr>
          <a:xfrm>
            <a:off x="11204616" y="2862162"/>
            <a:ext cx="890449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</a:t>
            </a:r>
          </a:p>
        </p:txBody>
      </p:sp>
      <p:sp>
        <p:nvSpPr>
          <p:cNvPr id="80" name="TextBox 22">
            <a:extLst>
              <a:ext uri="{FF2B5EF4-FFF2-40B4-BE49-F238E27FC236}">
                <a16:creationId xmlns:a16="http://schemas.microsoft.com/office/drawing/2014/main" id="{6E5F810F-F313-1B17-6D63-7349D679D0FF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Exportação</a:t>
            </a:r>
          </a:p>
        </p:txBody>
      </p:sp>
      <p:sp>
        <p:nvSpPr>
          <p:cNvPr id="81" name="TextBox 22">
            <a:extLst>
              <a:ext uri="{FF2B5EF4-FFF2-40B4-BE49-F238E27FC236}">
                <a16:creationId xmlns:a16="http://schemas.microsoft.com/office/drawing/2014/main" id="{2B30796A-408B-3C5B-2D3C-548DB06AE60B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Importados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2CED934C-0D6E-F3A8-1031-EE09147E56DB}"/>
              </a:ext>
            </a:extLst>
          </p:cNvPr>
          <p:cNvGrpSpPr/>
          <p:nvPr/>
        </p:nvGrpSpPr>
        <p:grpSpPr>
          <a:xfrm>
            <a:off x="6453265" y="1380616"/>
            <a:ext cx="916769" cy="430248"/>
            <a:chOff x="6490802" y="855028"/>
            <a:chExt cx="749700" cy="430248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0CB2C79C-6AB4-EC05-F3C2-4D0F00384C63}"/>
                </a:ext>
              </a:extLst>
            </p:cNvPr>
            <p:cNvSpPr/>
            <p:nvPr/>
          </p:nvSpPr>
          <p:spPr>
            <a:xfrm>
              <a:off x="6490802" y="855028"/>
              <a:ext cx="749700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7" name="TextBox 22">
              <a:extLst>
                <a:ext uri="{FF2B5EF4-FFF2-40B4-BE49-F238E27FC236}">
                  <a16:creationId xmlns:a16="http://schemas.microsoft.com/office/drawing/2014/main" id="{7221050A-1CAC-8290-9A64-46454CE15F06}"/>
                </a:ext>
              </a:extLst>
            </p:cNvPr>
            <p:cNvSpPr txBox="1"/>
            <p:nvPr/>
          </p:nvSpPr>
          <p:spPr>
            <a:xfrm>
              <a:off x="6575402" y="947587"/>
              <a:ext cx="580500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Jan 26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49625C59-BB6F-53CB-81E2-C08019911F6E}"/>
              </a:ext>
            </a:extLst>
          </p:cNvPr>
          <p:cNvGrpSpPr/>
          <p:nvPr/>
        </p:nvGrpSpPr>
        <p:grpSpPr>
          <a:xfrm>
            <a:off x="9242910" y="1380616"/>
            <a:ext cx="916769" cy="430248"/>
            <a:chOff x="6490802" y="855028"/>
            <a:chExt cx="749700" cy="430248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AC64A34C-CB8A-0120-23DF-DCB81F47A43A}"/>
                </a:ext>
              </a:extLst>
            </p:cNvPr>
            <p:cNvSpPr/>
            <p:nvPr/>
          </p:nvSpPr>
          <p:spPr>
            <a:xfrm>
              <a:off x="6490802" y="855028"/>
              <a:ext cx="749700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0A6051BC-5B22-0BC1-64DB-D8EF2792AD0D}"/>
                </a:ext>
              </a:extLst>
            </p:cNvPr>
            <p:cNvSpPr txBox="1"/>
            <p:nvPr/>
          </p:nvSpPr>
          <p:spPr>
            <a:xfrm>
              <a:off x="6575402" y="947587"/>
              <a:ext cx="580500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Fev 26</a:t>
              </a:r>
            </a:p>
          </p:txBody>
        </p:sp>
      </p:grpSp>
      <p:pic>
        <p:nvPicPr>
          <p:cNvPr id="11" name="Gráfico 10">
            <a:extLst>
              <a:ext uri="{FF2B5EF4-FFF2-40B4-BE49-F238E27FC236}">
                <a16:creationId xmlns:a16="http://schemas.microsoft.com/office/drawing/2014/main" id="{4E95CF77-6FAB-3381-F3FF-3A9C273C53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91081" y="4798038"/>
            <a:ext cx="308774" cy="308774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1BC3D1FF-C7E4-69C2-AAC8-F572D4B625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191081" y="3964415"/>
            <a:ext cx="308774" cy="308774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57A97618-96A4-467B-4995-7397B3511047}"/>
              </a:ext>
            </a:extLst>
          </p:cNvPr>
          <p:cNvGrpSpPr/>
          <p:nvPr/>
        </p:nvGrpSpPr>
        <p:grpSpPr>
          <a:xfrm>
            <a:off x="7790646" y="2367298"/>
            <a:ext cx="949767" cy="307777"/>
            <a:chOff x="7683610" y="2519698"/>
            <a:chExt cx="949767" cy="307777"/>
          </a:xfrm>
        </p:grpSpPr>
        <p:sp>
          <p:nvSpPr>
            <p:cNvPr id="60" name="CaixaDeTexto 14">
              <a:extLst>
                <a:ext uri="{FF2B5EF4-FFF2-40B4-BE49-F238E27FC236}">
                  <a16:creationId xmlns:a16="http://schemas.microsoft.com/office/drawing/2014/main" id="{E075F56F-58CD-2E07-F634-A22F727648C0}"/>
                </a:ext>
              </a:extLst>
            </p:cNvPr>
            <p:cNvSpPr txBox="1"/>
            <p:nvPr/>
          </p:nvSpPr>
          <p:spPr>
            <a:xfrm>
              <a:off x="7683610" y="2519698"/>
              <a:ext cx="9497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2147A8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-7,5%</a:t>
              </a:r>
            </a:p>
          </p:txBody>
        </p:sp>
        <p:sp>
          <p:nvSpPr>
            <p:cNvPr id="14" name="Triângulo isósceles 13">
              <a:extLst>
                <a:ext uri="{FF2B5EF4-FFF2-40B4-BE49-F238E27FC236}">
                  <a16:creationId xmlns:a16="http://schemas.microsoft.com/office/drawing/2014/main" id="{23778B38-FC39-6353-8C2A-37C8E08F54A5}"/>
                </a:ext>
              </a:extLst>
            </p:cNvPr>
            <p:cNvSpPr/>
            <p:nvPr/>
          </p:nvSpPr>
          <p:spPr>
            <a:xfrm rot="10800000">
              <a:off x="8441813" y="2590689"/>
              <a:ext cx="186612" cy="155027"/>
            </a:xfrm>
            <a:prstGeom prst="triangl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1E885283-0AAC-F566-3173-19CB66237EC2}"/>
              </a:ext>
            </a:extLst>
          </p:cNvPr>
          <p:cNvGraphicFramePr/>
          <p:nvPr/>
        </p:nvGraphicFramePr>
        <p:xfrm>
          <a:off x="568638" y="1842224"/>
          <a:ext cx="4698905" cy="345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28" name="CaixaDeTexto 27">
            <a:extLst>
              <a:ext uri="{FF2B5EF4-FFF2-40B4-BE49-F238E27FC236}">
                <a16:creationId xmlns:a16="http://schemas.microsoft.com/office/drawing/2014/main" id="{FD6917FE-E67F-05F1-011B-61283C8D5ABC}"/>
              </a:ext>
            </a:extLst>
          </p:cNvPr>
          <p:cNvSpPr txBox="1"/>
          <p:nvPr/>
        </p:nvSpPr>
        <p:spPr>
          <a:xfrm>
            <a:off x="1315948" y="5641733"/>
            <a:ext cx="26696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  <a:cs typeface="+mn-cs"/>
              </a:rPr>
              <a:t>26 vs. 25: </a:t>
            </a:r>
            <a:r>
              <a:rPr kumimoji="0" lang="pt-BR" sz="20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  <a:cs typeface="+mn-cs"/>
              </a:rPr>
              <a:t>- 28,0%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9F6ABA32-CCD4-CD9A-CC28-29FB43CD9C0F}"/>
              </a:ext>
            </a:extLst>
          </p:cNvPr>
          <p:cNvGrpSpPr/>
          <p:nvPr/>
        </p:nvGrpSpPr>
        <p:grpSpPr>
          <a:xfrm>
            <a:off x="7731931" y="3372754"/>
            <a:ext cx="1067197" cy="307777"/>
            <a:chOff x="7782278" y="3371114"/>
            <a:chExt cx="1067197" cy="307777"/>
          </a:xfrm>
        </p:grpSpPr>
        <p:sp>
          <p:nvSpPr>
            <p:cNvPr id="59" name="CaixaDeTexto 14">
              <a:extLst>
                <a:ext uri="{FF2B5EF4-FFF2-40B4-BE49-F238E27FC236}">
                  <a16:creationId xmlns:a16="http://schemas.microsoft.com/office/drawing/2014/main" id="{B26675E6-EBF9-9E51-A02A-EF8000E35667}"/>
                </a:ext>
              </a:extLst>
            </p:cNvPr>
            <p:cNvSpPr txBox="1"/>
            <p:nvPr/>
          </p:nvSpPr>
          <p:spPr>
            <a:xfrm>
              <a:off x="7782278" y="3371114"/>
              <a:ext cx="9497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2147A8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+318,8%</a:t>
              </a:r>
            </a:p>
          </p:txBody>
        </p:sp>
        <p:sp>
          <p:nvSpPr>
            <p:cNvPr id="19" name="Triângulo isósceles 18">
              <a:extLst>
                <a:ext uri="{FF2B5EF4-FFF2-40B4-BE49-F238E27FC236}">
                  <a16:creationId xmlns:a16="http://schemas.microsoft.com/office/drawing/2014/main" id="{B7813634-9900-C5B7-DDD7-550FFF350AA9}"/>
                </a:ext>
              </a:extLst>
            </p:cNvPr>
            <p:cNvSpPr/>
            <p:nvPr/>
          </p:nvSpPr>
          <p:spPr>
            <a:xfrm>
              <a:off x="8662863" y="3424499"/>
              <a:ext cx="186612" cy="155027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512CA7F7-DCDE-51BC-D711-21A543B969C2}"/>
              </a:ext>
            </a:extLst>
          </p:cNvPr>
          <p:cNvGrpSpPr/>
          <p:nvPr/>
        </p:nvGrpSpPr>
        <p:grpSpPr>
          <a:xfrm>
            <a:off x="7782054" y="5079672"/>
            <a:ext cx="966951" cy="307777"/>
            <a:chOff x="7695176" y="4057117"/>
            <a:chExt cx="966951" cy="307777"/>
          </a:xfrm>
        </p:grpSpPr>
        <p:sp>
          <p:nvSpPr>
            <p:cNvPr id="58" name="CaixaDeTexto 14">
              <a:extLst>
                <a:ext uri="{FF2B5EF4-FFF2-40B4-BE49-F238E27FC236}">
                  <a16:creationId xmlns:a16="http://schemas.microsoft.com/office/drawing/2014/main" id="{ED825AC5-C357-3EC8-9733-C2393CF5BDE0}"/>
                </a:ext>
              </a:extLst>
            </p:cNvPr>
            <p:cNvSpPr txBox="1"/>
            <p:nvPr/>
          </p:nvSpPr>
          <p:spPr>
            <a:xfrm>
              <a:off x="7695176" y="4057117"/>
              <a:ext cx="9497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2147A8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-3,7%</a:t>
              </a:r>
            </a:p>
          </p:txBody>
        </p:sp>
        <p:sp>
          <p:nvSpPr>
            <p:cNvPr id="29" name="Triângulo isósceles 28">
              <a:extLst>
                <a:ext uri="{FF2B5EF4-FFF2-40B4-BE49-F238E27FC236}">
                  <a16:creationId xmlns:a16="http://schemas.microsoft.com/office/drawing/2014/main" id="{B3021194-4D4D-95A0-C35C-A94AB04E83A0}"/>
                </a:ext>
              </a:extLst>
            </p:cNvPr>
            <p:cNvSpPr/>
            <p:nvPr/>
          </p:nvSpPr>
          <p:spPr>
            <a:xfrm rot="10800000">
              <a:off x="8475515" y="4124131"/>
              <a:ext cx="186612" cy="155027"/>
            </a:xfrm>
            <a:prstGeom prst="triangl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03AE6B6E-C6BF-F1B5-A65E-B364D576EACD}"/>
              </a:ext>
            </a:extLst>
          </p:cNvPr>
          <p:cNvGrpSpPr/>
          <p:nvPr/>
        </p:nvGrpSpPr>
        <p:grpSpPr>
          <a:xfrm>
            <a:off x="7829762" y="4326114"/>
            <a:ext cx="871534" cy="307777"/>
            <a:chOff x="7799299" y="4326114"/>
            <a:chExt cx="871534" cy="307777"/>
          </a:xfrm>
        </p:grpSpPr>
        <p:sp>
          <p:nvSpPr>
            <p:cNvPr id="73" name="CaixaDeTexto 14">
              <a:extLst>
                <a:ext uri="{FF2B5EF4-FFF2-40B4-BE49-F238E27FC236}">
                  <a16:creationId xmlns:a16="http://schemas.microsoft.com/office/drawing/2014/main" id="{9DFB89EB-D893-C2EC-03E8-9A612FF66E3B}"/>
                </a:ext>
              </a:extLst>
            </p:cNvPr>
            <p:cNvSpPr txBox="1"/>
            <p:nvPr/>
          </p:nvSpPr>
          <p:spPr>
            <a:xfrm>
              <a:off x="7799299" y="4326114"/>
              <a:ext cx="8004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2147A8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+34,1%</a:t>
              </a:r>
            </a:p>
          </p:txBody>
        </p:sp>
        <p:sp>
          <p:nvSpPr>
            <p:cNvPr id="3" name="Triângulo isósceles 2">
              <a:extLst>
                <a:ext uri="{FF2B5EF4-FFF2-40B4-BE49-F238E27FC236}">
                  <a16:creationId xmlns:a16="http://schemas.microsoft.com/office/drawing/2014/main" id="{A4EF7FDA-7DBB-8681-DCE3-53922F230958}"/>
                </a:ext>
              </a:extLst>
            </p:cNvPr>
            <p:cNvSpPr/>
            <p:nvPr/>
          </p:nvSpPr>
          <p:spPr>
            <a:xfrm>
              <a:off x="8484221" y="4369554"/>
              <a:ext cx="186612" cy="155027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A7937977-1801-15F1-6375-B8C4CE729C93}"/>
              </a:ext>
            </a:extLst>
          </p:cNvPr>
          <p:cNvGrpSpPr/>
          <p:nvPr/>
        </p:nvGrpSpPr>
        <p:grpSpPr>
          <a:xfrm>
            <a:off x="7746960" y="6046991"/>
            <a:ext cx="1037139" cy="307777"/>
            <a:chOff x="7725134" y="6372111"/>
            <a:chExt cx="1037139" cy="307777"/>
          </a:xfrm>
        </p:grpSpPr>
        <p:sp>
          <p:nvSpPr>
            <p:cNvPr id="57" name="CaixaDeTexto 14">
              <a:extLst>
                <a:ext uri="{FF2B5EF4-FFF2-40B4-BE49-F238E27FC236}">
                  <a16:creationId xmlns:a16="http://schemas.microsoft.com/office/drawing/2014/main" id="{939508D6-123C-72F6-F8D6-5FED431479C0}"/>
                </a:ext>
              </a:extLst>
            </p:cNvPr>
            <p:cNvSpPr txBox="1"/>
            <p:nvPr/>
          </p:nvSpPr>
          <p:spPr>
            <a:xfrm>
              <a:off x="7725134" y="6372111"/>
              <a:ext cx="9497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>
                  <a:ln>
                    <a:noFill/>
                  </a:ln>
                  <a:solidFill>
                    <a:srgbClr val="2147A8"/>
                  </a:solidFill>
                  <a:effectLst/>
                  <a:uLnTx/>
                  <a:uFillTx/>
                  <a:latin typeface="Poppins" panose="00000500000000000000" pitchFamily="2" charset="0"/>
                  <a:ea typeface="+mn-ea"/>
                  <a:cs typeface="Poppins" panose="00000500000000000000" pitchFamily="2" charset="0"/>
                </a:rPr>
                <a:t>+50,6%</a:t>
              </a:r>
            </a:p>
          </p:txBody>
        </p:sp>
        <p:sp>
          <p:nvSpPr>
            <p:cNvPr id="21" name="Triângulo isósceles 20">
              <a:extLst>
                <a:ext uri="{FF2B5EF4-FFF2-40B4-BE49-F238E27FC236}">
                  <a16:creationId xmlns:a16="http://schemas.microsoft.com/office/drawing/2014/main" id="{7B8436D3-7F4B-42CC-6AE0-268052E97284}"/>
                </a:ext>
              </a:extLst>
            </p:cNvPr>
            <p:cNvSpPr/>
            <p:nvPr/>
          </p:nvSpPr>
          <p:spPr>
            <a:xfrm>
              <a:off x="8575661" y="6432034"/>
              <a:ext cx="186612" cy="155027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67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3D304-6A41-D71F-C1EC-518872552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0B579AE-3A31-6A5D-1F5A-51C16A23976B}"/>
              </a:ext>
            </a:extLst>
          </p:cNvPr>
          <p:cNvSpPr/>
          <p:nvPr/>
        </p:nvSpPr>
        <p:spPr>
          <a:xfrm>
            <a:off x="366633" y="1399024"/>
            <a:ext cx="4818636" cy="5138986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noProof="0">
              <a:latin typeface="Exo 2" pitchFamily="2" charset="0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C5331D7C-DAF6-7327-4473-950C68BF6BCA}"/>
              </a:ext>
            </a:extLst>
          </p:cNvPr>
          <p:cNvSpPr txBox="1"/>
          <p:nvPr/>
        </p:nvSpPr>
        <p:spPr>
          <a:xfrm>
            <a:off x="528321" y="1625188"/>
            <a:ext cx="4290316" cy="3195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>
              <a:defRPr/>
            </a:pPr>
            <a:r>
              <a:rPr lang="pt-BR" sz="2000">
                <a:solidFill>
                  <a:srgbClr val="045189"/>
                </a:solidFill>
              </a:rPr>
              <a:t>Acumulado</a:t>
            </a:r>
          </a:p>
        </p:txBody>
      </p:sp>
      <p:pic>
        <p:nvPicPr>
          <p:cNvPr id="65" name="Imagem 64">
            <a:extLst>
              <a:ext uri="{FF2B5EF4-FFF2-40B4-BE49-F238E27FC236}">
                <a16:creationId xmlns:a16="http://schemas.microsoft.com/office/drawing/2014/main" id="{171E019A-A2CF-3045-1109-ADA747DDB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02" t="295" b="295"/>
          <a:stretch>
            <a:fillRect/>
          </a:stretch>
        </p:blipFill>
        <p:spPr>
          <a:xfrm>
            <a:off x="10739256" y="-1417"/>
            <a:ext cx="1450654" cy="6858000"/>
          </a:xfrm>
          <a:prstGeom prst="rect">
            <a:avLst/>
          </a:prstGeom>
        </p:spPr>
      </p:pic>
      <p:pic>
        <p:nvPicPr>
          <p:cNvPr id="4" name="Imagem 3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892B6DC0-6B8C-BD58-632B-736A45DB3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57F86E33-D9C4-D46E-9276-D8629893ACC5}"/>
              </a:ext>
            </a:extLst>
          </p:cNvPr>
          <p:cNvSpPr txBox="1"/>
          <p:nvPr/>
        </p:nvSpPr>
        <p:spPr>
          <a:xfrm>
            <a:off x="1524721" y="5765749"/>
            <a:ext cx="2200661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lvl="0" algn="ctr">
              <a:defRPr/>
            </a:pPr>
            <a:r>
              <a:rPr lang="pt-BR" sz="1800" b="0">
                <a:solidFill>
                  <a:srgbClr val="045189"/>
                </a:solidFill>
              </a:rPr>
              <a:t>26 vs. 25: </a:t>
            </a:r>
            <a:r>
              <a:rPr lang="pt-BR" sz="2000">
                <a:solidFill>
                  <a:srgbClr val="045189"/>
                </a:solidFill>
              </a:rPr>
              <a:t>- 4,5%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80153B14-0790-C18B-75B7-FD58077E7662}"/>
              </a:ext>
            </a:extLst>
          </p:cNvPr>
          <p:cNvSpPr txBox="1"/>
          <p:nvPr/>
        </p:nvSpPr>
        <p:spPr>
          <a:xfrm>
            <a:off x="621750" y="347738"/>
            <a:ext cx="881485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 de importados </a:t>
            </a:r>
            <a:r>
              <a:rPr kumimoji="0" lang="pt-BR" sz="2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|</a:t>
            </a: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 Autoveículos</a:t>
            </a:r>
            <a:endParaRPr kumimoji="0" lang="pt-BR" sz="2300" b="1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itchFamily="2" charset="0"/>
              <a:ea typeface="Source Sans Pro" panose="020B0503030403020204" pitchFamily="34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0112EDFF-495F-E5AB-FB41-740EE2B05231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7061200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22">
            <a:extLst>
              <a:ext uri="{FF2B5EF4-FFF2-40B4-BE49-F238E27FC236}">
                <a16:creationId xmlns:a16="http://schemas.microsoft.com/office/drawing/2014/main" id="{E5178B52-0A18-9403-7BCC-702BE3B92947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(em mil unidades)</a:t>
            </a:r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D782799D-1DFA-E6A5-69A3-60E03B0D9265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Fonte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: Anfavea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0EBD47AF-EC04-DBE4-33D6-398E87C89461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Importados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05FCEA5F-AFAB-91E3-3632-E54D0D7DFAC7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Exportação</a:t>
            </a: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C42DDA8B-816B-3E37-BBC8-400F8DB110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2609250"/>
              </p:ext>
            </p:extLst>
          </p:nvPr>
        </p:nvGraphicFramePr>
        <p:xfrm>
          <a:off x="5815074" y="1399024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Gráfico 26">
            <a:extLst>
              <a:ext uri="{FF2B5EF4-FFF2-40B4-BE49-F238E27FC236}">
                <a16:creationId xmlns:a16="http://schemas.microsoft.com/office/drawing/2014/main" id="{DA607EA0-5988-C3B5-8DFE-23C72C93B0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0033855"/>
              </p:ext>
            </p:extLst>
          </p:nvPr>
        </p:nvGraphicFramePr>
        <p:xfrm>
          <a:off x="5807688" y="2823791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Gráfico 27">
            <a:extLst>
              <a:ext uri="{FF2B5EF4-FFF2-40B4-BE49-F238E27FC236}">
                <a16:creationId xmlns:a16="http://schemas.microsoft.com/office/drawing/2014/main" id="{03C5B21C-81B6-790D-22A8-C2032A3E00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6368105"/>
              </p:ext>
            </p:extLst>
          </p:nvPr>
        </p:nvGraphicFramePr>
        <p:xfrm>
          <a:off x="5643611" y="4998573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1D269747-8C2F-15B9-E8E7-58CE038F2D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28246"/>
              </p:ext>
            </p:extLst>
          </p:nvPr>
        </p:nvGraphicFramePr>
        <p:xfrm>
          <a:off x="5667822" y="4249449"/>
          <a:ext cx="4971437" cy="1499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0" name="CaixaDeTexto 14">
            <a:extLst>
              <a:ext uri="{FF2B5EF4-FFF2-40B4-BE49-F238E27FC236}">
                <a16:creationId xmlns:a16="http://schemas.microsoft.com/office/drawing/2014/main" id="{381E0B42-34EA-96ED-573E-7E260B52CBFC}"/>
              </a:ext>
            </a:extLst>
          </p:cNvPr>
          <p:cNvSpPr txBox="1"/>
          <p:nvPr/>
        </p:nvSpPr>
        <p:spPr>
          <a:xfrm>
            <a:off x="7688758" y="5962467"/>
            <a:ext cx="94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+ 2,0%</a:t>
            </a:r>
          </a:p>
        </p:txBody>
      </p:sp>
      <p:sp>
        <p:nvSpPr>
          <p:cNvPr id="31" name="CaixaDeTexto 14">
            <a:extLst>
              <a:ext uri="{FF2B5EF4-FFF2-40B4-BE49-F238E27FC236}">
                <a16:creationId xmlns:a16="http://schemas.microsoft.com/office/drawing/2014/main" id="{E0F8CE39-A638-5175-0466-590A52D2AD57}"/>
              </a:ext>
            </a:extLst>
          </p:cNvPr>
          <p:cNvSpPr txBox="1"/>
          <p:nvPr/>
        </p:nvSpPr>
        <p:spPr>
          <a:xfrm>
            <a:off x="7728128" y="4754077"/>
            <a:ext cx="94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-8,7%</a:t>
            </a:r>
          </a:p>
        </p:txBody>
      </p:sp>
      <p:sp>
        <p:nvSpPr>
          <p:cNvPr id="32" name="CaixaDeTexto 14">
            <a:extLst>
              <a:ext uri="{FF2B5EF4-FFF2-40B4-BE49-F238E27FC236}">
                <a16:creationId xmlns:a16="http://schemas.microsoft.com/office/drawing/2014/main" id="{EF290152-1990-E611-4C20-C3EC9E2931A7}"/>
              </a:ext>
            </a:extLst>
          </p:cNvPr>
          <p:cNvSpPr txBox="1"/>
          <p:nvPr/>
        </p:nvSpPr>
        <p:spPr>
          <a:xfrm>
            <a:off x="7678658" y="3650961"/>
            <a:ext cx="94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-13,6%</a:t>
            </a:r>
          </a:p>
        </p:txBody>
      </p:sp>
      <p:sp>
        <p:nvSpPr>
          <p:cNvPr id="35" name="CaixaDeTexto 14">
            <a:extLst>
              <a:ext uri="{FF2B5EF4-FFF2-40B4-BE49-F238E27FC236}">
                <a16:creationId xmlns:a16="http://schemas.microsoft.com/office/drawing/2014/main" id="{E2ECFD5D-0001-037C-D8F5-F2BF14B878E8}"/>
              </a:ext>
            </a:extLst>
          </p:cNvPr>
          <p:cNvSpPr txBox="1"/>
          <p:nvPr/>
        </p:nvSpPr>
        <p:spPr>
          <a:xfrm>
            <a:off x="7670791" y="2500915"/>
            <a:ext cx="94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- 11,0%</a:t>
            </a:r>
          </a:p>
        </p:txBody>
      </p:sp>
      <p:sp>
        <p:nvSpPr>
          <p:cNvPr id="50" name="Triângulo isósceles 49">
            <a:extLst>
              <a:ext uri="{FF2B5EF4-FFF2-40B4-BE49-F238E27FC236}">
                <a16:creationId xmlns:a16="http://schemas.microsoft.com/office/drawing/2014/main" id="{011801E2-93A1-B69A-F4E7-7764E9B64A5C}"/>
              </a:ext>
            </a:extLst>
          </p:cNvPr>
          <p:cNvSpPr/>
          <p:nvPr/>
        </p:nvSpPr>
        <p:spPr>
          <a:xfrm rot="10800000">
            <a:off x="8480830" y="3730362"/>
            <a:ext cx="186612" cy="155027"/>
          </a:xfrm>
          <a:prstGeom prst="triangl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8">
            <a:extLst>
              <a:ext uri="{FF2B5EF4-FFF2-40B4-BE49-F238E27FC236}">
                <a16:creationId xmlns:a16="http://schemas.microsoft.com/office/drawing/2014/main" id="{36790BDE-1177-891F-B340-C2666CF55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7450" y="5773896"/>
            <a:ext cx="290802" cy="1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Bandeira do México – Wikipédia, a enciclopédia livre">
            <a:extLst>
              <a:ext uri="{FF2B5EF4-FFF2-40B4-BE49-F238E27FC236}">
                <a16:creationId xmlns:a16="http://schemas.microsoft.com/office/drawing/2014/main" id="{50ABE58B-5F36-C288-DAF1-2B493F25F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737" y="4607371"/>
            <a:ext cx="282515" cy="16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Bandeira da Argentina – Wikipédia, a enciclopédia livre">
            <a:extLst>
              <a:ext uri="{FF2B5EF4-FFF2-40B4-BE49-F238E27FC236}">
                <a16:creationId xmlns:a16="http://schemas.microsoft.com/office/drawing/2014/main" id="{0F065EBE-CE6E-5834-A10D-00708CAAF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02" y="3430731"/>
            <a:ext cx="290850" cy="181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>
            <a:extLst>
              <a:ext uri="{FF2B5EF4-FFF2-40B4-BE49-F238E27FC236}">
                <a16:creationId xmlns:a16="http://schemas.microsoft.com/office/drawing/2014/main" id="{0E7E0EE1-DFE7-E137-89C1-7F4E416D8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7252" y="2153604"/>
            <a:ext cx="271000" cy="18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m 65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204AC428-4BC6-FC0C-C927-2D955034F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67" name="TextBox 22">
            <a:extLst>
              <a:ext uri="{FF2B5EF4-FFF2-40B4-BE49-F238E27FC236}">
                <a16:creationId xmlns:a16="http://schemas.microsoft.com/office/drawing/2014/main" id="{2783B420-268F-A75C-4A78-47F1BE903298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Produção</a:t>
            </a:r>
          </a:p>
        </p:txBody>
      </p:sp>
      <p:sp>
        <p:nvSpPr>
          <p:cNvPr id="68" name="TextBox 22">
            <a:extLst>
              <a:ext uri="{FF2B5EF4-FFF2-40B4-BE49-F238E27FC236}">
                <a16:creationId xmlns:a16="http://schemas.microsoft.com/office/drawing/2014/main" id="{B14CDBDF-F585-FDAC-9F3E-E852E7F9B218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45189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</a:t>
            </a:r>
          </a:p>
        </p:txBody>
      </p:sp>
      <p:sp>
        <p:nvSpPr>
          <p:cNvPr id="69" name="TextBox 22">
            <a:extLst>
              <a:ext uri="{FF2B5EF4-FFF2-40B4-BE49-F238E27FC236}">
                <a16:creationId xmlns:a16="http://schemas.microsoft.com/office/drawing/2014/main" id="{1919FBAF-611D-C5AD-FB33-0F0F2CB328D0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Exportação</a:t>
            </a:r>
          </a:p>
        </p:txBody>
      </p:sp>
      <p:sp>
        <p:nvSpPr>
          <p:cNvPr id="70" name="TextBox 22">
            <a:extLst>
              <a:ext uri="{FF2B5EF4-FFF2-40B4-BE49-F238E27FC236}">
                <a16:creationId xmlns:a16="http://schemas.microsoft.com/office/drawing/2014/main" id="{DA75C685-D087-3BBD-066C-7D02BE8C9FA3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Importados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DC08C4F-86C9-1A5C-1014-E9B9E5C646A8}"/>
              </a:ext>
            </a:extLst>
          </p:cNvPr>
          <p:cNvGrpSpPr/>
          <p:nvPr/>
        </p:nvGrpSpPr>
        <p:grpSpPr>
          <a:xfrm>
            <a:off x="6359976" y="1389736"/>
            <a:ext cx="886147" cy="430248"/>
            <a:chOff x="6490802" y="855028"/>
            <a:chExt cx="749700" cy="430248"/>
          </a:xfrm>
        </p:grpSpPr>
        <p:sp>
          <p:nvSpPr>
            <p:cNvPr id="5" name="Retângulo: Cantos Arredondados 4">
              <a:extLst>
                <a:ext uri="{FF2B5EF4-FFF2-40B4-BE49-F238E27FC236}">
                  <a16:creationId xmlns:a16="http://schemas.microsoft.com/office/drawing/2014/main" id="{222890BB-14FA-D4C8-8D7A-FF6A98CF8389}"/>
                </a:ext>
              </a:extLst>
            </p:cNvPr>
            <p:cNvSpPr/>
            <p:nvPr/>
          </p:nvSpPr>
          <p:spPr>
            <a:xfrm>
              <a:off x="6490802" y="855028"/>
              <a:ext cx="749700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6" name="TextBox 22">
              <a:extLst>
                <a:ext uri="{FF2B5EF4-FFF2-40B4-BE49-F238E27FC236}">
                  <a16:creationId xmlns:a16="http://schemas.microsoft.com/office/drawing/2014/main" id="{2BCD4316-1E2C-3AD5-51BD-6B19C4CAB9FA}"/>
                </a:ext>
              </a:extLst>
            </p:cNvPr>
            <p:cNvSpPr txBox="1"/>
            <p:nvPr/>
          </p:nvSpPr>
          <p:spPr>
            <a:xfrm>
              <a:off x="6575402" y="947587"/>
              <a:ext cx="580500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Jan 26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2CB417F5-00E4-F3FB-6C9A-DE395E6C8889}"/>
              </a:ext>
            </a:extLst>
          </p:cNvPr>
          <p:cNvGrpSpPr/>
          <p:nvPr/>
        </p:nvGrpSpPr>
        <p:grpSpPr>
          <a:xfrm>
            <a:off x="9122761" y="1388302"/>
            <a:ext cx="846969" cy="430248"/>
            <a:chOff x="6490802" y="855028"/>
            <a:chExt cx="749700" cy="430248"/>
          </a:xfrm>
        </p:grpSpPr>
        <p:sp>
          <p:nvSpPr>
            <p:cNvPr id="8" name="Retângulo: Cantos Arredondados 7">
              <a:extLst>
                <a:ext uri="{FF2B5EF4-FFF2-40B4-BE49-F238E27FC236}">
                  <a16:creationId xmlns:a16="http://schemas.microsoft.com/office/drawing/2014/main" id="{19FCA90C-E73D-3439-1685-213441898D7A}"/>
                </a:ext>
              </a:extLst>
            </p:cNvPr>
            <p:cNvSpPr/>
            <p:nvPr/>
          </p:nvSpPr>
          <p:spPr>
            <a:xfrm>
              <a:off x="6490802" y="855028"/>
              <a:ext cx="749700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939E8CC9-D4E2-60FC-321E-00B541329DB0}"/>
                </a:ext>
              </a:extLst>
            </p:cNvPr>
            <p:cNvSpPr txBox="1"/>
            <p:nvPr/>
          </p:nvSpPr>
          <p:spPr>
            <a:xfrm>
              <a:off x="6575402" y="947587"/>
              <a:ext cx="580500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Fev 26</a:t>
              </a:r>
            </a:p>
          </p:txBody>
        </p:sp>
      </p:grp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82775EB8-F63A-C3F2-8456-9A7C892970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63501"/>
              </p:ext>
            </p:extLst>
          </p:nvPr>
        </p:nvGraphicFramePr>
        <p:xfrm>
          <a:off x="366633" y="1829389"/>
          <a:ext cx="4818636" cy="345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9" name="Triângulo isósceles 18">
            <a:extLst>
              <a:ext uri="{FF2B5EF4-FFF2-40B4-BE49-F238E27FC236}">
                <a16:creationId xmlns:a16="http://schemas.microsoft.com/office/drawing/2014/main" id="{BDDBADCC-5E0A-201E-C197-8E1B99B8CF0A}"/>
              </a:ext>
            </a:extLst>
          </p:cNvPr>
          <p:cNvSpPr/>
          <p:nvPr/>
        </p:nvSpPr>
        <p:spPr>
          <a:xfrm>
            <a:off x="8486709" y="6006526"/>
            <a:ext cx="186612" cy="155027"/>
          </a:xfrm>
          <a:prstGeom prst="triangle">
            <a:avLst/>
          </a:prstGeom>
          <a:solidFill>
            <a:srgbClr val="219E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riângulo isósceles 19">
            <a:extLst>
              <a:ext uri="{FF2B5EF4-FFF2-40B4-BE49-F238E27FC236}">
                <a16:creationId xmlns:a16="http://schemas.microsoft.com/office/drawing/2014/main" id="{57C65F5F-FBD3-3413-6C21-016173F86161}"/>
              </a:ext>
            </a:extLst>
          </p:cNvPr>
          <p:cNvSpPr/>
          <p:nvPr/>
        </p:nvSpPr>
        <p:spPr>
          <a:xfrm rot="10800000">
            <a:off x="8484297" y="4844263"/>
            <a:ext cx="186612" cy="155027"/>
          </a:xfrm>
          <a:prstGeom prst="triangl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riângulo isósceles 20">
            <a:extLst>
              <a:ext uri="{FF2B5EF4-FFF2-40B4-BE49-F238E27FC236}">
                <a16:creationId xmlns:a16="http://schemas.microsoft.com/office/drawing/2014/main" id="{F36C829B-4CDD-4815-2D6F-50D5879704D6}"/>
              </a:ext>
            </a:extLst>
          </p:cNvPr>
          <p:cNvSpPr/>
          <p:nvPr/>
        </p:nvSpPr>
        <p:spPr>
          <a:xfrm rot="10800000">
            <a:off x="8481408" y="2588751"/>
            <a:ext cx="186612" cy="155027"/>
          </a:xfrm>
          <a:prstGeom prst="triangle">
            <a:avLst/>
          </a:prstGeom>
          <a:solidFill>
            <a:srgbClr val="EE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34C374B-EF10-8BCA-0A2B-18067C77C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t="2319" r="63" b="1329"/>
          <a:stretch/>
        </p:blipFill>
        <p:spPr>
          <a:xfrm>
            <a:off x="-10960" y="0"/>
            <a:ext cx="12207772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7506D28-31E3-1A68-0F7C-1872BFF4DE1E}"/>
              </a:ext>
            </a:extLst>
          </p:cNvPr>
          <p:cNvSpPr txBox="1"/>
          <p:nvPr/>
        </p:nvSpPr>
        <p:spPr>
          <a:xfrm>
            <a:off x="515799" y="6164236"/>
            <a:ext cx="1981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bg1"/>
                </a:solidFill>
                <a:latin typeface="Exo 2" pitchFamily="2" charset="0"/>
              </a:rPr>
              <a:t>www.anfavea.com.br</a:t>
            </a:r>
            <a:endParaRPr kumimoji="0" lang="pt-BR" sz="12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xo 2" pitchFamily="2" charset="0"/>
            </a:endParaRPr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270ED2D1-2213-BE49-DAC0-CF74CFC24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9" y="555264"/>
            <a:ext cx="276999" cy="276999"/>
          </a:xfrm>
          <a:prstGeom prst="rect">
            <a:avLst/>
          </a:prstGeom>
        </p:spPr>
      </p:pic>
      <p:pic>
        <p:nvPicPr>
          <p:cNvPr id="5" name="Imagem 4" descr="Ícone&#10;&#10;O conteúdo gerado por IA pode estar incorreto.">
            <a:extLst>
              <a:ext uri="{FF2B5EF4-FFF2-40B4-BE49-F238E27FC236}">
                <a16:creationId xmlns:a16="http://schemas.microsoft.com/office/drawing/2014/main" id="{F33203A5-AF10-CAF3-DCF6-42BE95F69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44" y="555264"/>
            <a:ext cx="276999" cy="276999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7ED5A6AE-6011-3907-FC4A-A18E7AAEC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820" y="555264"/>
            <a:ext cx="276999" cy="27699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75C795E-4707-473E-5E03-CECDF29C47A6}"/>
              </a:ext>
            </a:extLst>
          </p:cNvPr>
          <p:cNvSpPr txBox="1"/>
          <p:nvPr/>
        </p:nvSpPr>
        <p:spPr>
          <a:xfrm>
            <a:off x="908850" y="535457"/>
            <a:ext cx="1244684" cy="2757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err="1">
                <a:solidFill>
                  <a:schemeClr val="bg1"/>
                </a:solidFill>
                <a:latin typeface="Exo 2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anfavea_oficial</a:t>
            </a:r>
            <a:endParaRPr kumimoji="0" lang="pt-BR" sz="12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xo 2" pitchFamily="2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0C1D893-6344-6C1F-043B-4F33DBE28EA4}"/>
              </a:ext>
            </a:extLst>
          </p:cNvPr>
          <p:cNvSpPr txBox="1"/>
          <p:nvPr/>
        </p:nvSpPr>
        <p:spPr>
          <a:xfrm>
            <a:off x="2496999" y="546953"/>
            <a:ext cx="12446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bg1"/>
                </a:solidFill>
                <a:latin typeface="Exo 2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anfavea_oficial</a:t>
            </a:r>
            <a:endParaRPr kumimoji="0" lang="pt-BR" sz="12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xo 2" pitchFamily="2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260A739-E7F8-B369-908B-5952807841EF}"/>
              </a:ext>
            </a:extLst>
          </p:cNvPr>
          <p:cNvSpPr txBox="1"/>
          <p:nvPr/>
        </p:nvSpPr>
        <p:spPr>
          <a:xfrm>
            <a:off x="5900123" y="546953"/>
            <a:ext cx="74965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>
                <a:solidFill>
                  <a:schemeClr val="bg1"/>
                </a:solidFill>
                <a:latin typeface="Exo 2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anfavea</a:t>
            </a:r>
            <a:endParaRPr kumimoji="0" lang="pt-BR" sz="12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xo 2" pitchFamily="2" charset="0"/>
            </a:endParaRPr>
          </a:p>
        </p:txBody>
      </p:sp>
      <p:pic>
        <p:nvPicPr>
          <p:cNvPr id="10" name="Imagem 9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54E2ACB6-30D3-F6AC-83F0-183033BB3D64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9" y="3156345"/>
            <a:ext cx="3397242" cy="54531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CD14540-4E48-B274-6057-D3D6069654B5}"/>
              </a:ext>
            </a:extLst>
          </p:cNvPr>
          <p:cNvSpPr txBox="1"/>
          <p:nvPr/>
        </p:nvSpPr>
        <p:spPr>
          <a:xfrm>
            <a:off x="4064081" y="534253"/>
            <a:ext cx="159456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Exo 2" pitchFamily="2" charset="0"/>
              </a:defRPr>
            </a:lvl1pPr>
          </a:lstStyle>
          <a:p>
            <a:r>
              <a:rPr lang="pt-BR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presidente_anfavea</a:t>
            </a:r>
            <a:endParaRPr lang="pt-BR"/>
          </a:p>
        </p:txBody>
      </p:sp>
      <p:pic>
        <p:nvPicPr>
          <p:cNvPr id="12" name="Imagem 11" descr="Ícone&#10;&#10;O conteúdo gerado por IA pode estar incorreto.">
            <a:extLst>
              <a:ext uri="{FF2B5EF4-FFF2-40B4-BE49-F238E27FC236}">
                <a16:creationId xmlns:a16="http://schemas.microsoft.com/office/drawing/2014/main" id="{DFD5BD1E-51A0-5B8F-CCE7-8EDA277648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07" y="555264"/>
            <a:ext cx="276999" cy="27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7A12D-D093-34A0-1096-D60B148D6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1">
            <a:extLst>
              <a:ext uri="{FF2B5EF4-FFF2-40B4-BE49-F238E27FC236}">
                <a16:creationId xmlns:a16="http://schemas.microsoft.com/office/drawing/2014/main" id="{5293F028-36C2-CF97-82C3-D04F25705290}"/>
              </a:ext>
            </a:extLst>
          </p:cNvPr>
          <p:cNvSpPr/>
          <p:nvPr/>
        </p:nvSpPr>
        <p:spPr>
          <a:xfrm>
            <a:off x="4397587" y="1071371"/>
            <a:ext cx="1327197" cy="1819995"/>
          </a:xfrm>
          <a:prstGeom prst="roundRect">
            <a:avLst>
              <a:gd name="adj" fmla="val 16614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54">
            <a:extLst>
              <a:ext uri="{FF2B5EF4-FFF2-40B4-BE49-F238E27FC236}">
                <a16:creationId xmlns:a16="http://schemas.microsoft.com/office/drawing/2014/main" id="{6CB8F769-351B-B42B-D71E-10130181E1E2}"/>
              </a:ext>
            </a:extLst>
          </p:cNvPr>
          <p:cNvSpPr/>
          <p:nvPr/>
        </p:nvSpPr>
        <p:spPr>
          <a:xfrm>
            <a:off x="5885580" y="88490"/>
            <a:ext cx="1327197" cy="1571861"/>
          </a:xfrm>
          <a:prstGeom prst="roundRect">
            <a:avLst/>
          </a:prstGeom>
          <a:solidFill>
            <a:srgbClr val="0451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54">
            <a:extLst>
              <a:ext uri="{FF2B5EF4-FFF2-40B4-BE49-F238E27FC236}">
                <a16:creationId xmlns:a16="http://schemas.microsoft.com/office/drawing/2014/main" id="{B5C3170E-8E53-D689-F316-78522C808297}"/>
              </a:ext>
            </a:extLst>
          </p:cNvPr>
          <p:cNvSpPr/>
          <p:nvPr/>
        </p:nvSpPr>
        <p:spPr>
          <a:xfrm>
            <a:off x="4397588" y="5038006"/>
            <a:ext cx="1327197" cy="1716756"/>
          </a:xfrm>
          <a:prstGeom prst="roundRect">
            <a:avLst/>
          </a:prstGeom>
          <a:solidFill>
            <a:srgbClr val="068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: Rounded Corners 21">
            <a:extLst>
              <a:ext uri="{FF2B5EF4-FFF2-40B4-BE49-F238E27FC236}">
                <a16:creationId xmlns:a16="http://schemas.microsoft.com/office/drawing/2014/main" id="{5108890D-F429-2556-C96F-FEB26DF05BE2}"/>
              </a:ext>
            </a:extLst>
          </p:cNvPr>
          <p:cNvSpPr/>
          <p:nvPr/>
        </p:nvSpPr>
        <p:spPr>
          <a:xfrm>
            <a:off x="4397587" y="3039871"/>
            <a:ext cx="1327197" cy="1819995"/>
          </a:xfrm>
          <a:prstGeom prst="roundRect">
            <a:avLst>
              <a:gd name="adj" fmla="val 16614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: Rounded Corners 21">
            <a:extLst>
              <a:ext uri="{FF2B5EF4-FFF2-40B4-BE49-F238E27FC236}">
                <a16:creationId xmlns:a16="http://schemas.microsoft.com/office/drawing/2014/main" id="{95B28BF3-0875-F9C9-7757-6F6A53741F61}"/>
              </a:ext>
            </a:extLst>
          </p:cNvPr>
          <p:cNvSpPr/>
          <p:nvPr/>
        </p:nvSpPr>
        <p:spPr>
          <a:xfrm>
            <a:off x="5885579" y="3777356"/>
            <a:ext cx="1327197" cy="1819995"/>
          </a:xfrm>
          <a:prstGeom prst="roundRect">
            <a:avLst>
              <a:gd name="adj" fmla="val 16614"/>
            </a:avLst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Rectangle: Rounded Corners 21">
            <a:extLst>
              <a:ext uri="{FF2B5EF4-FFF2-40B4-BE49-F238E27FC236}">
                <a16:creationId xmlns:a16="http://schemas.microsoft.com/office/drawing/2014/main" id="{48E8B75B-CBDA-A5EF-4473-40D9ED70E54C}"/>
              </a:ext>
            </a:extLst>
          </p:cNvPr>
          <p:cNvSpPr/>
          <p:nvPr/>
        </p:nvSpPr>
        <p:spPr>
          <a:xfrm>
            <a:off x="5885580" y="1808855"/>
            <a:ext cx="1327197" cy="1819995"/>
          </a:xfrm>
          <a:prstGeom prst="roundRect">
            <a:avLst>
              <a:gd name="adj" fmla="val 16614"/>
            </a:avLst>
          </a:prstGeom>
          <a:solidFill>
            <a:schemeClr val="bg1"/>
          </a:solidFill>
          <a:ln>
            <a:noFill/>
          </a:ln>
          <a:effectLst>
            <a:outerShdw blurRad="444500" dist="127000" dir="5400000" algn="t" rotWithShape="0">
              <a:schemeClr val="tx2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51" name="Espaço Reservado para Imagem 450">
            <a:extLst>
              <a:ext uri="{FF2B5EF4-FFF2-40B4-BE49-F238E27FC236}">
                <a16:creationId xmlns:a16="http://schemas.microsoft.com/office/drawing/2014/main" id="{19B4CF87-2704-5E61-BE76-FD32B9E41D2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2" r="2766"/>
          <a:stretch>
            <a:fillRect/>
          </a:stretch>
        </p:blipFill>
        <p:spPr>
          <a:xfrm>
            <a:off x="4396899" y="1071563"/>
            <a:ext cx="1327150" cy="1500187"/>
          </a:xfrm>
        </p:spPr>
      </p:pic>
      <p:pic>
        <p:nvPicPr>
          <p:cNvPr id="455" name="Espaço Reservado para Imagem 454">
            <a:extLst>
              <a:ext uri="{FF2B5EF4-FFF2-40B4-BE49-F238E27FC236}">
                <a16:creationId xmlns:a16="http://schemas.microsoft.com/office/drawing/2014/main" id="{E32E8E86-2B20-23DB-86BC-54959EB68A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1" r="20511"/>
          <a:stretch/>
        </p:blipFill>
        <p:spPr>
          <a:xfrm>
            <a:off x="5885974" y="1808163"/>
            <a:ext cx="1327150" cy="1500187"/>
          </a:xfrm>
        </p:spPr>
      </p:pic>
      <p:pic>
        <p:nvPicPr>
          <p:cNvPr id="453" name="Espaço Reservado para Imagem 452">
            <a:extLst>
              <a:ext uri="{FF2B5EF4-FFF2-40B4-BE49-F238E27FC236}">
                <a16:creationId xmlns:a16="http://schemas.microsoft.com/office/drawing/2014/main" id="{89B128D2-6F87-5680-BBB8-2E43530B43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8" r="32722"/>
          <a:stretch>
            <a:fillRect/>
          </a:stretch>
        </p:blipFill>
        <p:spPr>
          <a:xfrm>
            <a:off x="4396899" y="3040063"/>
            <a:ext cx="1327150" cy="1500187"/>
          </a:xfrm>
        </p:spPr>
      </p:pic>
      <p:pic>
        <p:nvPicPr>
          <p:cNvPr id="457" name="Espaço Reservado para Imagem 456">
            <a:extLst>
              <a:ext uri="{FF2B5EF4-FFF2-40B4-BE49-F238E27FC236}">
                <a16:creationId xmlns:a16="http://schemas.microsoft.com/office/drawing/2014/main" id="{AD1319AB-E65D-C181-6454-706FDEDEF68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26" r="4096"/>
          <a:stretch>
            <a:fillRect/>
          </a:stretch>
        </p:blipFill>
        <p:spPr>
          <a:xfrm>
            <a:off x="5885974" y="3776663"/>
            <a:ext cx="1327150" cy="1500187"/>
          </a:xfrm>
        </p:spPr>
      </p:pic>
      <p:sp>
        <p:nvSpPr>
          <p:cNvPr id="15" name="object 2" descr="$PPTXTitle">
            <a:extLst>
              <a:ext uri="{FF2B5EF4-FFF2-40B4-BE49-F238E27FC236}">
                <a16:creationId xmlns:a16="http://schemas.microsoft.com/office/drawing/2014/main" id="{C2B3569A-2F0D-9AC7-5DA3-D4D07DEF2270}"/>
              </a:ext>
            </a:extLst>
          </p:cNvPr>
          <p:cNvSpPr txBox="1">
            <a:spLocks/>
          </p:cNvSpPr>
          <p:nvPr/>
        </p:nvSpPr>
        <p:spPr>
          <a:xfrm>
            <a:off x="781052" y="589022"/>
            <a:ext cx="4601906" cy="685542"/>
          </a:xfrm>
          <a:prstGeom prst="rect">
            <a:avLst/>
          </a:prstGeom>
        </p:spPr>
        <p:txBody>
          <a:bodyPr vert="horz" wrap="square" lIns="0" tIns="69312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701" marR="0" lvl="0" indent="0" algn="l" defTabSz="914400" rtl="0" eaLnBrk="1" fontAlgn="auto" latinLnBrk="0" hangingPunct="1">
              <a:lnSpc>
                <a:spcPct val="100000"/>
              </a:lnSpc>
              <a:spcBef>
                <a:spcPts val="54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+mj-ea"/>
                <a:cs typeface="+mj-cs"/>
              </a:rPr>
              <a:t>Destaques</a:t>
            </a: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E84EC6F5-3610-9D94-8298-9A0F05CD686B}"/>
              </a:ext>
            </a:extLst>
          </p:cNvPr>
          <p:cNvSpPr txBox="1"/>
          <p:nvPr/>
        </p:nvSpPr>
        <p:spPr>
          <a:xfrm>
            <a:off x="781052" y="2400285"/>
            <a:ext cx="3364228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0687E8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  <a:cs typeface="+mn-cs"/>
              </a:rPr>
              <a:t>Produção: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Recuo de 8,9% no primeiro bimestre foi puxado pela queda expressiva das exportações (28%)</a:t>
            </a: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Exo 2" pitchFamily="2" charset="0"/>
              <a:ea typeface="Source Sans Pro" panose="020B0503030403020204" pitchFamily="34" charset="0"/>
              <a:cs typeface="Khand" panose="02000000000000000000" pitchFamily="2" charset="0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89849057-747C-1ED8-4E35-AF29223176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1052" y="1727720"/>
            <a:ext cx="628076" cy="628076"/>
          </a:xfrm>
          <a:prstGeom prst="rect">
            <a:avLst/>
          </a:prstGeom>
        </p:spPr>
      </p:pic>
      <p:sp>
        <p:nvSpPr>
          <p:cNvPr id="19" name="TextBox 22">
            <a:extLst>
              <a:ext uri="{FF2B5EF4-FFF2-40B4-BE49-F238E27FC236}">
                <a16:creationId xmlns:a16="http://schemas.microsoft.com/office/drawing/2014/main" id="{7F3AB6C8-EA62-DFE1-9AAE-E5C04BC71769}"/>
              </a:ext>
            </a:extLst>
          </p:cNvPr>
          <p:cNvSpPr txBox="1"/>
          <p:nvPr/>
        </p:nvSpPr>
        <p:spPr>
          <a:xfrm>
            <a:off x="745102" y="4656747"/>
            <a:ext cx="2992377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>
                <a:ln>
                  <a:noFill/>
                </a:ln>
                <a:solidFill>
                  <a:srgbClr val="0687E8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Emplacamento: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 Média diária de 10,3 mil unidades foi a segunda melhor para o mês nos últimos 10 anos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005C9A-67ED-B7FE-E061-D65D5FA2A6CE}"/>
              </a:ext>
            </a:extLst>
          </p:cNvPr>
          <p:cNvSpPr txBox="1"/>
          <p:nvPr/>
        </p:nvSpPr>
        <p:spPr>
          <a:xfrm>
            <a:off x="8209855" y="2182914"/>
            <a:ext cx="3870385" cy="113877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 dirty="0">
                <a:ln>
                  <a:noFill/>
                </a:ln>
                <a:solidFill>
                  <a:srgbClr val="0687E8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  <a:cs typeface="+mn-cs"/>
              </a:rPr>
              <a:t>Caminhões e Ônibus: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Resultado acumulado ainda apresenta queda. </a:t>
            </a:r>
            <a: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No entanto,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emplacamentos de fevereiro apontam melhora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CB3B213B-AAE5-B3B1-1ECF-FD350B686B28}"/>
              </a:ext>
            </a:extLst>
          </p:cNvPr>
          <p:cNvSpPr txBox="1"/>
          <p:nvPr/>
        </p:nvSpPr>
        <p:spPr>
          <a:xfrm>
            <a:off x="8209855" y="4487466"/>
            <a:ext cx="3575745" cy="144655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900" b="1" i="0" u="none" strike="noStrike" kern="1200" cap="none" spc="0" normalizeH="0" baseline="0" noProof="0">
                <a:ln>
                  <a:noFill/>
                </a:ln>
                <a:solidFill>
                  <a:srgbClr val="0687E8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Eletrificados: </a:t>
            </a:r>
            <a:r>
              <a:rPr kumimoji="0" lang="pt-BR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43% dos veículos emplacados em fevereiro são nacionais, melhor resultado da série histórica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9" name="Imagem 28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3C8AD1E4-48FA-995B-1747-61BB40853A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049" y="261359"/>
            <a:ext cx="619123" cy="99379"/>
          </a:xfrm>
          <a:prstGeom prst="rect">
            <a:avLst/>
          </a:prstGeom>
        </p:spPr>
      </p:pic>
      <p:pic>
        <p:nvPicPr>
          <p:cNvPr id="9" name="Gráfico 8" descr="Caminhão estrutura de tópicos">
            <a:extLst>
              <a:ext uri="{FF2B5EF4-FFF2-40B4-BE49-F238E27FC236}">
                <a16:creationId xmlns:a16="http://schemas.microsoft.com/office/drawing/2014/main" id="{F70D24B5-EF2A-5571-8756-551D8DB841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09508" y="1568661"/>
            <a:ext cx="777176" cy="777176"/>
          </a:xfrm>
          <a:prstGeom prst="rect">
            <a:avLst/>
          </a:prstGeom>
        </p:spPr>
      </p:pic>
      <p:pic>
        <p:nvPicPr>
          <p:cNvPr id="12" name="Gráfico 11" descr="Táxi estrutura de tópicos">
            <a:extLst>
              <a:ext uri="{FF2B5EF4-FFF2-40B4-BE49-F238E27FC236}">
                <a16:creationId xmlns:a16="http://schemas.microsoft.com/office/drawing/2014/main" id="{3283F98B-32B6-5F6C-B317-E47C78C4E5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06502" y="3928229"/>
            <a:ext cx="777176" cy="777176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346B3CDC-E472-D058-4273-59B4E866F9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84614" y="3835159"/>
            <a:ext cx="643376" cy="64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7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97DC6-14C3-0037-71DE-51251CC73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F3AA39BD-51CD-69DB-743B-70EFF498BB5D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8097520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F4849FFC-EF72-B7FE-E01F-5F31747BE981}"/>
              </a:ext>
            </a:extLst>
          </p:cNvPr>
          <p:cNvSpPr txBox="1">
            <a:spLocks/>
          </p:cNvSpPr>
          <p:nvPr/>
        </p:nvSpPr>
        <p:spPr>
          <a:xfrm>
            <a:off x="308647" y="6683511"/>
            <a:ext cx="9083004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Fonte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: Banco Central do Brasil </a:t>
            </a: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Notas: 1 –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Var. acumulado JAN-DEZ (2025 x 2024) e 2026 </a:t>
            </a:r>
            <a:r>
              <a:rPr kumimoji="0" lang="pt-BR" sz="8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jan-fev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 26 x 25 ANFAVEA.</a:t>
            </a: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 2 – 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PIB em </a:t>
            </a:r>
            <a:r>
              <a:rPr kumimoji="0" lang="pt-BR" sz="800" b="0" i="0" u="none" strike="noStrike" kern="1200" cap="none" spc="0" normalizeH="0" baseline="0" noProof="0" err="1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fev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/26 leva em consideração o carregamento estatístico</a:t>
            </a:r>
          </a:p>
        </p:txBody>
      </p:sp>
      <p:sp>
        <p:nvSpPr>
          <p:cNvPr id="60" name="TextBox 22">
            <a:extLst>
              <a:ext uri="{FF2B5EF4-FFF2-40B4-BE49-F238E27FC236}">
                <a16:creationId xmlns:a16="http://schemas.microsoft.com/office/drawing/2014/main" id="{8F801144-BBE0-F13A-AC43-13C9944B99BB}"/>
              </a:ext>
            </a:extLst>
          </p:cNvPr>
          <p:cNvSpPr txBox="1"/>
          <p:nvPr/>
        </p:nvSpPr>
        <p:spPr>
          <a:xfrm>
            <a:off x="621750" y="343027"/>
            <a:ext cx="994464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/>
                <a:ea typeface="Source Sans Pro"/>
                <a:cs typeface="+mn-cs"/>
              </a:rPr>
              <a:t>Conjuntura Econômica – 1º bimestre 2026</a:t>
            </a:r>
          </a:p>
        </p:txBody>
      </p:sp>
      <p:pic>
        <p:nvPicPr>
          <p:cNvPr id="101" name="Imagem 100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61E802A8-DC43-07C2-3E02-DB45F3E56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1A563B7-687A-223C-5D18-FCDC38E4DFB7}"/>
              </a:ext>
            </a:extLst>
          </p:cNvPr>
          <p:cNvSpPr txBox="1"/>
          <p:nvPr/>
        </p:nvSpPr>
        <p:spPr>
          <a:xfrm>
            <a:off x="8648705" y="1733200"/>
            <a:ext cx="3436838" cy="427809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Guerra no Oriente Médio: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Preço do petróleo e dólar disparam, impactando custos logísticos e reduzindo competitividade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anose="020B060402020202020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anose="020B060402020202020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anose="020B060402020202020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EUA: 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Incertezas tarifárias e conflitos bélicos aumentam instabilidade política, que não favorece o comércio bilateral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anose="020B060402020202020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anose="020B060402020202020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anose="020B060402020202020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Juros:</a:t>
            </a: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 Impacto generalizado na inflação ao consumidor pode postergar queda da SELIC em 2026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4440308C-E438-6433-466B-BD88F13AA1D4}"/>
              </a:ext>
            </a:extLst>
          </p:cNvPr>
          <p:cNvGraphicFramePr>
            <a:graphicFrameLocks/>
          </p:cNvGraphicFramePr>
          <p:nvPr/>
        </p:nvGraphicFramePr>
        <p:xfrm>
          <a:off x="621750" y="3269751"/>
          <a:ext cx="7798350" cy="3245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D929DD46-26D9-3F8B-DD22-F51F595935C6}"/>
              </a:ext>
            </a:extLst>
          </p:cNvPr>
          <p:cNvGraphicFramePr>
            <a:graphicFrameLocks/>
          </p:cNvGraphicFramePr>
          <p:nvPr/>
        </p:nvGraphicFramePr>
        <p:xfrm>
          <a:off x="621750" y="1587978"/>
          <a:ext cx="7798350" cy="2364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CaixaDeTexto 1">
            <a:extLst>
              <a:ext uri="{FF2B5EF4-FFF2-40B4-BE49-F238E27FC236}">
                <a16:creationId xmlns:a16="http://schemas.microsoft.com/office/drawing/2014/main" id="{71BEBF3C-4C21-5D7F-93E7-5FC51637D125}"/>
              </a:ext>
            </a:extLst>
          </p:cNvPr>
          <p:cNvSpPr txBox="1"/>
          <p:nvPr/>
        </p:nvSpPr>
        <p:spPr>
          <a:xfrm>
            <a:off x="621750" y="932928"/>
            <a:ext cx="7798350" cy="357741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Emplacamento de autoveículos x Conjuntura Econômica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(Var. % Acumulado </a:t>
            </a:r>
            <a:r>
              <a:rPr kumimoji="0" lang="pt-BR" sz="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YoY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+mn-cs"/>
              </a:rPr>
              <a:t>)¹</a:t>
            </a:r>
            <a:endParaRPr kumimoji="0" lang="pt-BR" sz="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405CC67E-1DEF-AC9B-08C3-1953776441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3" y="4120778"/>
            <a:ext cx="857370" cy="52394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61345ED-3C3D-928B-48AE-8DE49CE0FB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2" y="1674374"/>
            <a:ext cx="1076475" cy="57158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F6E4C2F-22B3-9D8D-5FE1-341EF4AD87A5}"/>
              </a:ext>
            </a:extLst>
          </p:cNvPr>
          <p:cNvSpPr/>
          <p:nvPr/>
        </p:nvSpPr>
        <p:spPr>
          <a:xfrm>
            <a:off x="6939280" y="1838960"/>
            <a:ext cx="1127760" cy="4744720"/>
          </a:xfrm>
          <a:prstGeom prst="rect">
            <a:avLst/>
          </a:prstGeom>
          <a:solidFill>
            <a:srgbClr val="219E94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15C38-E904-0AE6-A32D-669F48DBD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2B8D995-0955-0E5B-160A-538DC8EBA0A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4" t="295" b="295"/>
          <a:stretch>
            <a:fillRect/>
          </a:stretch>
        </p:blipFill>
        <p:spPr>
          <a:xfrm>
            <a:off x="10922114" y="0"/>
            <a:ext cx="1269885" cy="6858000"/>
          </a:xfrm>
          <a:prstGeom prst="rect">
            <a:avLst/>
          </a:prstGeom>
        </p:spPr>
      </p:pic>
      <p:pic>
        <p:nvPicPr>
          <p:cNvPr id="7" name="Imagem 6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CDBA58B8-6369-A74C-7231-46C5B03EF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97D0D652-9880-40E9-534D-8C9F16633823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>
                <a:solidFill>
                  <a:schemeClr val="bg1"/>
                </a:solidFill>
              </a:rPr>
              <a:t>Produção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87F75220-0902-DFEB-8F68-1EA45017190F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45189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/>
              <a:t>Emplacamento</a:t>
            </a:r>
            <a:endParaRPr lang="en-US"/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13113956-333C-7D6F-AA60-8FD5631D20A3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Exportação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25EC3EE5-4748-AD01-8607-9FA527E8C5F4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Importados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CA9916-0F72-B48D-9E7E-729535B90D55}"/>
              </a:ext>
            </a:extLst>
          </p:cNvPr>
          <p:cNvSpPr txBox="1"/>
          <p:nvPr/>
        </p:nvSpPr>
        <p:spPr>
          <a:xfrm>
            <a:off x="621751" y="347738"/>
            <a:ext cx="357945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2400">
                <a:solidFill>
                  <a:srgbClr val="045189"/>
                </a:solidFill>
              </a:rPr>
              <a:t>Produção </a:t>
            </a:r>
            <a:r>
              <a:rPr lang="pt-BR" sz="2400" b="0">
                <a:solidFill>
                  <a:srgbClr val="045189"/>
                </a:solidFill>
              </a:rPr>
              <a:t>|</a:t>
            </a:r>
            <a:r>
              <a:rPr lang="pt-BR" sz="2400">
                <a:solidFill>
                  <a:srgbClr val="045189"/>
                </a:solidFill>
              </a:rPr>
              <a:t> Autoveículos</a:t>
            </a:r>
            <a:endParaRPr lang="en-US" sz="2400">
              <a:solidFill>
                <a:srgbClr val="045189"/>
              </a:solidFill>
            </a:endParaRP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3103F42E-FD5A-D0A2-2FA0-066500E06763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4066041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22">
            <a:extLst>
              <a:ext uri="{FF2B5EF4-FFF2-40B4-BE49-F238E27FC236}">
                <a16:creationId xmlns:a16="http://schemas.microsoft.com/office/drawing/2014/main" id="{D2B50859-ACEC-8584-3CC3-38F351EAEA0F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(em mil unidades)</a:t>
            </a:r>
            <a:endParaRPr lang="en-US" sz="1400" b="0">
              <a:solidFill>
                <a:srgbClr val="045189"/>
              </a:solidFill>
            </a:endParaRP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3935940F-AC6B-6787-EE47-37700E5D7BA7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Fonte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Anfavea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8904F5-CB18-9537-7093-13BAEDFF6C01}"/>
              </a:ext>
            </a:extLst>
          </p:cNvPr>
          <p:cNvSpPr txBox="1">
            <a:spLocks/>
          </p:cNvSpPr>
          <p:nvPr/>
        </p:nvSpPr>
        <p:spPr>
          <a:xfrm>
            <a:off x="307545" y="6634374"/>
            <a:ext cx="6553799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Nota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Inclui produção estimada de empresas não associadas à Anfavea. Jan/26: 4.054 unidades e </a:t>
            </a:r>
            <a:r>
              <a:rPr lang="pt-BR" sz="800" err="1">
                <a:solidFill>
                  <a:schemeClr val="bg2">
                    <a:lumMod val="50000"/>
                  </a:schemeClr>
                </a:solidFill>
              </a:rPr>
              <a:t>fev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/26 6.618 unidades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B99B5F21-73D6-0626-3542-0A78D035D8CB}"/>
              </a:ext>
            </a:extLst>
          </p:cNvPr>
          <p:cNvSpPr/>
          <p:nvPr/>
        </p:nvSpPr>
        <p:spPr>
          <a:xfrm>
            <a:off x="307545" y="1371277"/>
            <a:ext cx="4818636" cy="5138986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noProof="0">
              <a:latin typeface="Exo 2" pitchFamily="2" charset="0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5FB974E3-962C-9BA2-FBBF-44632B0EDA4A}"/>
              </a:ext>
            </a:extLst>
          </p:cNvPr>
          <p:cNvSpPr txBox="1"/>
          <p:nvPr/>
        </p:nvSpPr>
        <p:spPr>
          <a:xfrm>
            <a:off x="528321" y="1625188"/>
            <a:ext cx="4290316" cy="3195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>
              <a:defRPr/>
            </a:pPr>
            <a:r>
              <a:rPr lang="pt-BR" sz="2000">
                <a:solidFill>
                  <a:srgbClr val="045189"/>
                </a:solidFill>
              </a:rPr>
              <a:t>Acumulado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036B9C31-FB7E-3F6B-B7BC-426C682B6436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Fonte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Anfavea</a:t>
            </a: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0D84684F-E54C-CB9D-A805-E7419C45DD8A}"/>
              </a:ext>
            </a:extLst>
          </p:cNvPr>
          <p:cNvSpPr txBox="1"/>
          <p:nvPr/>
        </p:nvSpPr>
        <p:spPr>
          <a:xfrm>
            <a:off x="1376857" y="5795318"/>
            <a:ext cx="258964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2000" b="0"/>
              <a:t>26 vs. 25: </a:t>
            </a:r>
            <a:r>
              <a:rPr lang="pt-BR" sz="2000"/>
              <a:t>- 8,9% 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9A96F71-287A-65DB-73BE-E1BE02E68D98}"/>
              </a:ext>
            </a:extLst>
          </p:cNvPr>
          <p:cNvGrpSpPr/>
          <p:nvPr/>
        </p:nvGrpSpPr>
        <p:grpSpPr>
          <a:xfrm>
            <a:off x="5859865" y="5795027"/>
            <a:ext cx="2784461" cy="500408"/>
            <a:chOff x="5657867" y="1309552"/>
            <a:chExt cx="2728766" cy="500408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122DCD99-822E-AC0F-F2A0-52993E24E2FD}"/>
                </a:ext>
              </a:extLst>
            </p:cNvPr>
            <p:cNvSpPr/>
            <p:nvPr/>
          </p:nvSpPr>
          <p:spPr>
            <a:xfrm>
              <a:off x="5657867" y="1644046"/>
              <a:ext cx="130621" cy="130621"/>
            </a:xfrm>
            <a:prstGeom prst="rect">
              <a:avLst/>
            </a:pr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Exo 2" pitchFamily="2" charset="0"/>
              </a:endParaRPr>
            </a:p>
          </p:txBody>
        </p:sp>
        <p:sp>
          <p:nvSpPr>
            <p:cNvPr id="27" name="TextBox 22">
              <a:extLst>
                <a:ext uri="{FF2B5EF4-FFF2-40B4-BE49-F238E27FC236}">
                  <a16:creationId xmlns:a16="http://schemas.microsoft.com/office/drawing/2014/main" id="{1F47B1F1-EECA-1718-964D-3DADECFA619B}"/>
                </a:ext>
              </a:extLst>
            </p:cNvPr>
            <p:cNvSpPr txBox="1"/>
            <p:nvPr/>
          </p:nvSpPr>
          <p:spPr>
            <a:xfrm>
              <a:off x="5850738" y="1594516"/>
              <a:ext cx="1723309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r>
                <a:rPr lang="pt-BR" sz="1400" b="0">
                  <a:solidFill>
                    <a:srgbClr val="045189"/>
                  </a:solidFill>
                </a:rPr>
                <a:t>Caminhões e Ônibus</a:t>
              </a:r>
              <a:endParaRPr lang="en-US" sz="1400" b="0">
                <a:solidFill>
                  <a:srgbClr val="045189"/>
                </a:solidFill>
              </a:endParaRP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93F79B56-B72E-EF80-54E1-F0425D2C9CF5}"/>
                </a:ext>
              </a:extLst>
            </p:cNvPr>
            <p:cNvSpPr/>
            <p:nvPr/>
          </p:nvSpPr>
          <p:spPr>
            <a:xfrm>
              <a:off x="5657867" y="1369034"/>
              <a:ext cx="130621" cy="130621"/>
            </a:xfrm>
            <a:prstGeom prst="rect">
              <a:avLst/>
            </a:prstGeom>
            <a:solidFill>
              <a:srgbClr val="214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Exo 2" pitchFamily="2" charset="0"/>
              </a:endParaRPr>
            </a:p>
          </p:txBody>
        </p:sp>
        <p:sp>
          <p:nvSpPr>
            <p:cNvPr id="29" name="TextBox 22">
              <a:extLst>
                <a:ext uri="{FF2B5EF4-FFF2-40B4-BE49-F238E27FC236}">
                  <a16:creationId xmlns:a16="http://schemas.microsoft.com/office/drawing/2014/main" id="{7E7E5C0A-E7A8-876B-9B55-2D1F4E7F2BDA}"/>
                </a:ext>
              </a:extLst>
            </p:cNvPr>
            <p:cNvSpPr txBox="1"/>
            <p:nvPr/>
          </p:nvSpPr>
          <p:spPr>
            <a:xfrm>
              <a:off x="5858366" y="1309552"/>
              <a:ext cx="2528267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r>
                <a:rPr lang="pt-BR" sz="1400" b="0">
                  <a:solidFill>
                    <a:srgbClr val="045189"/>
                  </a:solidFill>
                </a:rPr>
                <a:t>Automóveis e Comerciais Leves </a:t>
              </a:r>
              <a:endParaRPr lang="en-US" sz="1400" b="0">
                <a:solidFill>
                  <a:srgbClr val="045189"/>
                </a:solidFill>
              </a:endParaRPr>
            </a:p>
          </p:txBody>
        </p:sp>
      </p:grp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D0A9F41B-6FE0-35B4-3BF5-C1AD1127A0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7196853"/>
              </p:ext>
            </p:extLst>
          </p:nvPr>
        </p:nvGraphicFramePr>
        <p:xfrm>
          <a:off x="5895041" y="2231067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327125CF-1F10-33E5-568A-A3C83F7395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9848780"/>
              </p:ext>
            </p:extLst>
          </p:nvPr>
        </p:nvGraphicFramePr>
        <p:xfrm>
          <a:off x="5937796" y="3798396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CaixaDeTexto 14">
            <a:extLst>
              <a:ext uri="{FF2B5EF4-FFF2-40B4-BE49-F238E27FC236}">
                <a16:creationId xmlns:a16="http://schemas.microsoft.com/office/drawing/2014/main" id="{B3A96383-69BC-1F4F-95F5-7EB89D14214E}"/>
              </a:ext>
            </a:extLst>
          </p:cNvPr>
          <p:cNvSpPr txBox="1"/>
          <p:nvPr/>
        </p:nvSpPr>
        <p:spPr>
          <a:xfrm>
            <a:off x="7837059" y="2591966"/>
            <a:ext cx="949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+25%</a:t>
            </a:r>
          </a:p>
        </p:txBody>
      </p:sp>
      <p:sp>
        <p:nvSpPr>
          <p:cNvPr id="39" name="CaixaDeTexto 14">
            <a:extLst>
              <a:ext uri="{FF2B5EF4-FFF2-40B4-BE49-F238E27FC236}">
                <a16:creationId xmlns:a16="http://schemas.microsoft.com/office/drawing/2014/main" id="{E4702A4E-2A48-6D46-5A64-45D119098544}"/>
              </a:ext>
            </a:extLst>
          </p:cNvPr>
          <p:cNvSpPr txBox="1"/>
          <p:nvPr/>
        </p:nvSpPr>
        <p:spPr>
          <a:xfrm>
            <a:off x="7862883" y="3845171"/>
            <a:ext cx="949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+22%</a:t>
            </a:r>
          </a:p>
        </p:txBody>
      </p:sp>
      <p:sp>
        <p:nvSpPr>
          <p:cNvPr id="40" name="Triângulo isósceles 39">
            <a:extLst>
              <a:ext uri="{FF2B5EF4-FFF2-40B4-BE49-F238E27FC236}">
                <a16:creationId xmlns:a16="http://schemas.microsoft.com/office/drawing/2014/main" id="{C36021E8-11DF-BD69-11B5-BB8E88DCF119}"/>
              </a:ext>
            </a:extLst>
          </p:cNvPr>
          <p:cNvSpPr/>
          <p:nvPr/>
        </p:nvSpPr>
        <p:spPr>
          <a:xfrm>
            <a:off x="8667465" y="3932689"/>
            <a:ext cx="186612" cy="155027"/>
          </a:xfrm>
          <a:prstGeom prst="triangle">
            <a:avLst/>
          </a:prstGeom>
          <a:solidFill>
            <a:srgbClr val="219E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riângulo isósceles 40">
            <a:extLst>
              <a:ext uri="{FF2B5EF4-FFF2-40B4-BE49-F238E27FC236}">
                <a16:creationId xmlns:a16="http://schemas.microsoft.com/office/drawing/2014/main" id="{8FDBE9DF-BD88-8B8B-D9DA-4BD986422D69}"/>
              </a:ext>
            </a:extLst>
          </p:cNvPr>
          <p:cNvSpPr/>
          <p:nvPr/>
        </p:nvSpPr>
        <p:spPr>
          <a:xfrm>
            <a:off x="8644326" y="2673173"/>
            <a:ext cx="186612" cy="155027"/>
          </a:xfrm>
          <a:prstGeom prst="triangle">
            <a:avLst/>
          </a:prstGeom>
          <a:solidFill>
            <a:srgbClr val="219E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739DBF42-41B5-9FD1-6124-7364947164A8}"/>
              </a:ext>
            </a:extLst>
          </p:cNvPr>
          <p:cNvGrpSpPr/>
          <p:nvPr/>
        </p:nvGrpSpPr>
        <p:grpSpPr>
          <a:xfrm>
            <a:off x="6535466" y="1899577"/>
            <a:ext cx="886147" cy="430248"/>
            <a:chOff x="6490802" y="855028"/>
            <a:chExt cx="749700" cy="430248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B7D1A4C4-288D-8700-A1AC-2F6C0629D9B5}"/>
                </a:ext>
              </a:extLst>
            </p:cNvPr>
            <p:cNvSpPr/>
            <p:nvPr/>
          </p:nvSpPr>
          <p:spPr>
            <a:xfrm>
              <a:off x="6490802" y="855028"/>
              <a:ext cx="749700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44" name="TextBox 22">
              <a:extLst>
                <a:ext uri="{FF2B5EF4-FFF2-40B4-BE49-F238E27FC236}">
                  <a16:creationId xmlns:a16="http://schemas.microsoft.com/office/drawing/2014/main" id="{70FC3397-B417-47C5-FC89-27600FADCEA9}"/>
                </a:ext>
              </a:extLst>
            </p:cNvPr>
            <p:cNvSpPr txBox="1"/>
            <p:nvPr/>
          </p:nvSpPr>
          <p:spPr>
            <a:xfrm>
              <a:off x="6575402" y="947587"/>
              <a:ext cx="580500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Jan 26</a:t>
              </a: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00D0D0E5-0A32-3573-22B3-019AECD816AC}"/>
              </a:ext>
            </a:extLst>
          </p:cNvPr>
          <p:cNvGrpSpPr/>
          <p:nvPr/>
        </p:nvGrpSpPr>
        <p:grpSpPr>
          <a:xfrm>
            <a:off x="9298251" y="1898143"/>
            <a:ext cx="846969" cy="430248"/>
            <a:chOff x="6490802" y="855028"/>
            <a:chExt cx="749700" cy="430248"/>
          </a:xfrm>
        </p:grpSpPr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335220C0-AD1D-220F-47CD-746EF2CA1306}"/>
                </a:ext>
              </a:extLst>
            </p:cNvPr>
            <p:cNvSpPr/>
            <p:nvPr/>
          </p:nvSpPr>
          <p:spPr>
            <a:xfrm>
              <a:off x="6490802" y="855028"/>
              <a:ext cx="749700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3341F0B2-F4DC-3959-18EA-C196E45AAA0F}"/>
                </a:ext>
              </a:extLst>
            </p:cNvPr>
            <p:cNvSpPr txBox="1"/>
            <p:nvPr/>
          </p:nvSpPr>
          <p:spPr>
            <a:xfrm>
              <a:off x="6575402" y="947587"/>
              <a:ext cx="580500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Fev 26</a:t>
              </a:r>
            </a:p>
          </p:txBody>
        </p:sp>
      </p:grpSp>
      <p:graphicFrame>
        <p:nvGraphicFramePr>
          <p:cNvPr id="49" name="Gráfico 48">
            <a:extLst>
              <a:ext uri="{FF2B5EF4-FFF2-40B4-BE49-F238E27FC236}">
                <a16:creationId xmlns:a16="http://schemas.microsoft.com/office/drawing/2014/main" id="{E4F8BE63-A0CD-1AEE-F51B-6E6DA98549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510633"/>
              </p:ext>
            </p:extLst>
          </p:nvPr>
        </p:nvGraphicFramePr>
        <p:xfrm>
          <a:off x="421274" y="2275182"/>
          <a:ext cx="5409550" cy="3326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60" name="Agrupar 59">
            <a:extLst>
              <a:ext uri="{FF2B5EF4-FFF2-40B4-BE49-F238E27FC236}">
                <a16:creationId xmlns:a16="http://schemas.microsoft.com/office/drawing/2014/main" id="{5849090E-82E0-3A69-43B3-6AC6C4EB07CD}"/>
              </a:ext>
            </a:extLst>
          </p:cNvPr>
          <p:cNvGrpSpPr/>
          <p:nvPr/>
        </p:nvGrpSpPr>
        <p:grpSpPr>
          <a:xfrm>
            <a:off x="5816016" y="2937759"/>
            <a:ext cx="516831" cy="464063"/>
            <a:chOff x="8022574" y="303486"/>
            <a:chExt cx="516831" cy="464063"/>
          </a:xfrm>
        </p:grpSpPr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C9A78E07-511F-595D-7772-40984019C5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22574" y="517076"/>
              <a:ext cx="516831" cy="250473"/>
            </a:xfrm>
            <a:custGeom>
              <a:avLst/>
              <a:gdLst>
                <a:gd name="T0" fmla="*/ 835 w 1128"/>
                <a:gd name="T1" fmla="*/ 268 h 497"/>
                <a:gd name="T2" fmla="*/ 423 w 1128"/>
                <a:gd name="T3" fmla="*/ 129 h 497"/>
                <a:gd name="T4" fmla="*/ 617 w 1128"/>
                <a:gd name="T5" fmla="*/ 0 h 497"/>
                <a:gd name="T6" fmla="*/ 1008 w 1128"/>
                <a:gd name="T7" fmla="*/ 143 h 497"/>
                <a:gd name="T8" fmla="*/ 1104 w 1128"/>
                <a:gd name="T9" fmla="*/ 268 h 497"/>
                <a:gd name="T10" fmla="*/ 909 w 1128"/>
                <a:gd name="T11" fmla="*/ 247 h 497"/>
                <a:gd name="T12" fmla="*/ 474 w 1128"/>
                <a:gd name="T13" fmla="*/ 41 h 497"/>
                <a:gd name="T14" fmla="*/ 560 w 1128"/>
                <a:gd name="T15" fmla="*/ 127 h 497"/>
                <a:gd name="T16" fmla="*/ 617 w 1128"/>
                <a:gd name="T17" fmla="*/ 42 h 497"/>
                <a:gd name="T18" fmla="*/ 602 w 1128"/>
                <a:gd name="T19" fmla="*/ 127 h 497"/>
                <a:gd name="T20" fmla="*/ 617 w 1128"/>
                <a:gd name="T21" fmla="*/ 42 h 497"/>
                <a:gd name="T22" fmla="*/ 1070 w 1128"/>
                <a:gd name="T23" fmla="*/ 205 h 497"/>
                <a:gd name="T24" fmla="*/ 970 w 1128"/>
                <a:gd name="T25" fmla="*/ 178 h 497"/>
                <a:gd name="T26" fmla="*/ 979 w 1128"/>
                <a:gd name="T27" fmla="*/ 210 h 497"/>
                <a:gd name="T28" fmla="*/ 1074 w 1128"/>
                <a:gd name="T29" fmla="*/ 226 h 497"/>
                <a:gd name="T30" fmla="*/ 1018 w 1128"/>
                <a:gd name="T31" fmla="*/ 299 h 497"/>
                <a:gd name="T32" fmla="*/ 1050 w 1128"/>
                <a:gd name="T33" fmla="*/ 399 h 497"/>
                <a:gd name="T34" fmla="*/ 1128 w 1128"/>
                <a:gd name="T35" fmla="*/ 344 h 497"/>
                <a:gd name="T36" fmla="*/ 1117 w 1128"/>
                <a:gd name="T37" fmla="*/ 299 h 497"/>
                <a:gd name="T38" fmla="*/ 139 w 1128"/>
                <a:gd name="T39" fmla="*/ 268 h 497"/>
                <a:gd name="T40" fmla="*/ 13 w 1128"/>
                <a:gd name="T41" fmla="*/ 238 h 497"/>
                <a:gd name="T42" fmla="*/ 391 w 1128"/>
                <a:gd name="T43" fmla="*/ 126 h 497"/>
                <a:gd name="T44" fmla="*/ 287 w 1128"/>
                <a:gd name="T45" fmla="*/ 268 h 497"/>
                <a:gd name="T46" fmla="*/ 49 w 1128"/>
                <a:gd name="T47" fmla="*/ 172 h 497"/>
                <a:gd name="T48" fmla="*/ 36 w 1128"/>
                <a:gd name="T49" fmla="*/ 195 h 497"/>
                <a:gd name="T50" fmla="*/ 67 w 1128"/>
                <a:gd name="T51" fmla="*/ 246 h 497"/>
                <a:gd name="T52" fmla="*/ 49 w 1128"/>
                <a:gd name="T53" fmla="*/ 172 h 497"/>
                <a:gd name="T54" fmla="*/ 213 w 1128"/>
                <a:gd name="T55" fmla="*/ 408 h 497"/>
                <a:gd name="T56" fmla="*/ 213 w 1128"/>
                <a:gd name="T57" fmla="*/ 367 h 497"/>
                <a:gd name="T58" fmla="*/ 213 w 1128"/>
                <a:gd name="T59" fmla="*/ 279 h 497"/>
                <a:gd name="T60" fmla="*/ 213 w 1128"/>
                <a:gd name="T61" fmla="*/ 497 h 497"/>
                <a:gd name="T62" fmla="*/ 213 w 1128"/>
                <a:gd name="T63" fmla="*/ 279 h 497"/>
                <a:gd name="T64" fmla="*/ 273 w 1128"/>
                <a:gd name="T65" fmla="*/ 388 h 497"/>
                <a:gd name="T66" fmla="*/ 153 w 1128"/>
                <a:gd name="T67" fmla="*/ 388 h 497"/>
                <a:gd name="T68" fmla="*/ 0 w 1128"/>
                <a:gd name="T69" fmla="*/ 322 h 497"/>
                <a:gd name="T70" fmla="*/ 72 w 1128"/>
                <a:gd name="T71" fmla="*/ 399 h 497"/>
                <a:gd name="T72" fmla="*/ 103 w 1128"/>
                <a:gd name="T73" fmla="*/ 299 h 497"/>
                <a:gd name="T74" fmla="*/ 0 w 1128"/>
                <a:gd name="T75" fmla="*/ 322 h 497"/>
                <a:gd name="T76" fmla="*/ 323 w 1128"/>
                <a:gd name="T77" fmla="*/ 299 h 497"/>
                <a:gd name="T78" fmla="*/ 354 w 1128"/>
                <a:gd name="T79" fmla="*/ 399 h 497"/>
                <a:gd name="T80" fmla="*/ 768 w 1128"/>
                <a:gd name="T81" fmla="*/ 388 h 497"/>
                <a:gd name="T82" fmla="*/ 888 w 1128"/>
                <a:gd name="T83" fmla="*/ 388 h 497"/>
                <a:gd name="T84" fmla="*/ 929 w 1128"/>
                <a:gd name="T85" fmla="*/ 388 h 497"/>
                <a:gd name="T86" fmla="*/ 888 w 1128"/>
                <a:gd name="T87" fmla="*/ 388 h 497"/>
                <a:gd name="T88" fmla="*/ 1018 w 1128"/>
                <a:gd name="T89" fmla="*/ 388 h 497"/>
                <a:gd name="T90" fmla="*/ 800 w 1128"/>
                <a:gd name="T91" fmla="*/ 388 h 497"/>
                <a:gd name="T92" fmla="*/ 909 w 1128"/>
                <a:gd name="T93" fmla="*/ 448 h 497"/>
                <a:gd name="T94" fmla="*/ 909 w 1128"/>
                <a:gd name="T95" fmla="*/ 327 h 497"/>
                <a:gd name="T96" fmla="*/ 909 w 1128"/>
                <a:gd name="T97" fmla="*/ 4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28" h="497">
                  <a:moveTo>
                    <a:pt x="909" y="247"/>
                  </a:moveTo>
                  <a:cubicBezTo>
                    <a:pt x="882" y="247"/>
                    <a:pt x="856" y="254"/>
                    <a:pt x="835" y="268"/>
                  </a:cubicBezTo>
                  <a:lnTo>
                    <a:pt x="423" y="268"/>
                  </a:lnTo>
                  <a:lnTo>
                    <a:pt x="423" y="129"/>
                  </a:lnTo>
                  <a:cubicBezTo>
                    <a:pt x="424" y="81"/>
                    <a:pt x="428" y="51"/>
                    <a:pt x="441" y="0"/>
                  </a:cubicBezTo>
                  <a:lnTo>
                    <a:pt x="617" y="0"/>
                  </a:lnTo>
                  <a:cubicBezTo>
                    <a:pt x="724" y="0"/>
                    <a:pt x="779" y="61"/>
                    <a:pt x="841" y="115"/>
                  </a:cubicBezTo>
                  <a:cubicBezTo>
                    <a:pt x="841" y="115"/>
                    <a:pt x="934" y="130"/>
                    <a:pt x="1008" y="143"/>
                  </a:cubicBezTo>
                  <a:cubicBezTo>
                    <a:pt x="1062" y="153"/>
                    <a:pt x="1085" y="163"/>
                    <a:pt x="1092" y="201"/>
                  </a:cubicBezTo>
                  <a:lnTo>
                    <a:pt x="1104" y="268"/>
                  </a:lnTo>
                  <a:lnTo>
                    <a:pt x="982" y="268"/>
                  </a:lnTo>
                  <a:cubicBezTo>
                    <a:pt x="961" y="254"/>
                    <a:pt x="936" y="247"/>
                    <a:pt x="909" y="247"/>
                  </a:cubicBezTo>
                  <a:close/>
                  <a:moveTo>
                    <a:pt x="560" y="42"/>
                  </a:moveTo>
                  <a:lnTo>
                    <a:pt x="474" y="41"/>
                  </a:lnTo>
                  <a:cubicBezTo>
                    <a:pt x="468" y="73"/>
                    <a:pt x="465" y="98"/>
                    <a:pt x="464" y="127"/>
                  </a:cubicBezTo>
                  <a:lnTo>
                    <a:pt x="560" y="127"/>
                  </a:lnTo>
                  <a:lnTo>
                    <a:pt x="560" y="42"/>
                  </a:lnTo>
                  <a:close/>
                  <a:moveTo>
                    <a:pt x="617" y="42"/>
                  </a:moveTo>
                  <a:lnTo>
                    <a:pt x="602" y="42"/>
                  </a:lnTo>
                  <a:lnTo>
                    <a:pt x="602" y="127"/>
                  </a:lnTo>
                  <a:lnTo>
                    <a:pt x="793" y="127"/>
                  </a:lnTo>
                  <a:cubicBezTo>
                    <a:pt x="741" y="81"/>
                    <a:pt x="696" y="42"/>
                    <a:pt x="617" y="42"/>
                  </a:cubicBezTo>
                  <a:close/>
                  <a:moveTo>
                    <a:pt x="1074" y="226"/>
                  </a:moveTo>
                  <a:lnTo>
                    <a:pt x="1070" y="205"/>
                  </a:lnTo>
                  <a:cubicBezTo>
                    <a:pt x="1067" y="193"/>
                    <a:pt x="1064" y="185"/>
                    <a:pt x="1051" y="178"/>
                  </a:cubicBezTo>
                  <a:lnTo>
                    <a:pt x="970" y="178"/>
                  </a:lnTo>
                  <a:cubicBezTo>
                    <a:pt x="959" y="178"/>
                    <a:pt x="957" y="185"/>
                    <a:pt x="964" y="193"/>
                  </a:cubicBezTo>
                  <a:cubicBezTo>
                    <a:pt x="971" y="202"/>
                    <a:pt x="973" y="204"/>
                    <a:pt x="979" y="210"/>
                  </a:cubicBezTo>
                  <a:cubicBezTo>
                    <a:pt x="996" y="226"/>
                    <a:pt x="1022" y="226"/>
                    <a:pt x="1054" y="226"/>
                  </a:cubicBezTo>
                  <a:lnTo>
                    <a:pt x="1074" y="226"/>
                  </a:lnTo>
                  <a:close/>
                  <a:moveTo>
                    <a:pt x="1117" y="299"/>
                  </a:moveTo>
                  <a:lnTo>
                    <a:pt x="1018" y="299"/>
                  </a:lnTo>
                  <a:cubicBezTo>
                    <a:pt x="1038" y="324"/>
                    <a:pt x="1050" y="354"/>
                    <a:pt x="1050" y="388"/>
                  </a:cubicBezTo>
                  <a:lnTo>
                    <a:pt x="1050" y="399"/>
                  </a:lnTo>
                  <a:cubicBezTo>
                    <a:pt x="1050" y="399"/>
                    <a:pt x="1090" y="387"/>
                    <a:pt x="1100" y="384"/>
                  </a:cubicBezTo>
                  <a:cubicBezTo>
                    <a:pt x="1124" y="377"/>
                    <a:pt x="1128" y="364"/>
                    <a:pt x="1128" y="344"/>
                  </a:cubicBezTo>
                  <a:cubicBezTo>
                    <a:pt x="1128" y="338"/>
                    <a:pt x="1128" y="323"/>
                    <a:pt x="1128" y="323"/>
                  </a:cubicBezTo>
                  <a:cubicBezTo>
                    <a:pt x="1128" y="314"/>
                    <a:pt x="1124" y="305"/>
                    <a:pt x="1117" y="299"/>
                  </a:cubicBezTo>
                  <a:moveTo>
                    <a:pt x="213" y="247"/>
                  </a:moveTo>
                  <a:cubicBezTo>
                    <a:pt x="186" y="247"/>
                    <a:pt x="161" y="254"/>
                    <a:pt x="139" y="268"/>
                  </a:cubicBezTo>
                  <a:lnTo>
                    <a:pt x="13" y="268"/>
                  </a:lnTo>
                  <a:lnTo>
                    <a:pt x="13" y="238"/>
                  </a:lnTo>
                  <a:cubicBezTo>
                    <a:pt x="13" y="214"/>
                    <a:pt x="9" y="155"/>
                    <a:pt x="31" y="126"/>
                  </a:cubicBezTo>
                  <a:cubicBezTo>
                    <a:pt x="31" y="126"/>
                    <a:pt x="257" y="126"/>
                    <a:pt x="391" y="126"/>
                  </a:cubicBezTo>
                  <a:lnTo>
                    <a:pt x="391" y="268"/>
                  </a:lnTo>
                  <a:lnTo>
                    <a:pt x="287" y="268"/>
                  </a:lnTo>
                  <a:cubicBezTo>
                    <a:pt x="265" y="254"/>
                    <a:pt x="240" y="247"/>
                    <a:pt x="213" y="247"/>
                  </a:cubicBezTo>
                  <a:close/>
                  <a:moveTo>
                    <a:pt x="49" y="172"/>
                  </a:moveTo>
                  <a:lnTo>
                    <a:pt x="38" y="172"/>
                  </a:lnTo>
                  <a:cubicBezTo>
                    <a:pt x="37" y="180"/>
                    <a:pt x="36" y="187"/>
                    <a:pt x="36" y="195"/>
                  </a:cubicBezTo>
                  <a:lnTo>
                    <a:pt x="36" y="247"/>
                  </a:lnTo>
                  <a:lnTo>
                    <a:pt x="67" y="246"/>
                  </a:lnTo>
                  <a:lnTo>
                    <a:pt x="67" y="208"/>
                  </a:lnTo>
                  <a:cubicBezTo>
                    <a:pt x="67" y="191"/>
                    <a:pt x="70" y="172"/>
                    <a:pt x="49" y="172"/>
                  </a:cubicBezTo>
                  <a:close/>
                  <a:moveTo>
                    <a:pt x="192" y="388"/>
                  </a:moveTo>
                  <a:cubicBezTo>
                    <a:pt x="192" y="399"/>
                    <a:pt x="202" y="408"/>
                    <a:pt x="213" y="408"/>
                  </a:cubicBezTo>
                  <a:cubicBezTo>
                    <a:pt x="225" y="408"/>
                    <a:pt x="234" y="399"/>
                    <a:pt x="234" y="388"/>
                  </a:cubicBezTo>
                  <a:cubicBezTo>
                    <a:pt x="234" y="376"/>
                    <a:pt x="225" y="367"/>
                    <a:pt x="213" y="367"/>
                  </a:cubicBezTo>
                  <a:cubicBezTo>
                    <a:pt x="202" y="367"/>
                    <a:pt x="192" y="376"/>
                    <a:pt x="192" y="388"/>
                  </a:cubicBezTo>
                  <a:close/>
                  <a:moveTo>
                    <a:pt x="213" y="279"/>
                  </a:moveTo>
                  <a:cubicBezTo>
                    <a:pt x="273" y="279"/>
                    <a:pt x="322" y="328"/>
                    <a:pt x="322" y="388"/>
                  </a:cubicBezTo>
                  <a:cubicBezTo>
                    <a:pt x="322" y="448"/>
                    <a:pt x="273" y="497"/>
                    <a:pt x="213" y="497"/>
                  </a:cubicBezTo>
                  <a:cubicBezTo>
                    <a:pt x="153" y="497"/>
                    <a:pt x="104" y="448"/>
                    <a:pt x="104" y="388"/>
                  </a:cubicBezTo>
                  <a:cubicBezTo>
                    <a:pt x="104" y="328"/>
                    <a:pt x="153" y="279"/>
                    <a:pt x="213" y="279"/>
                  </a:cubicBezTo>
                  <a:close/>
                  <a:moveTo>
                    <a:pt x="213" y="448"/>
                  </a:moveTo>
                  <a:cubicBezTo>
                    <a:pt x="246" y="448"/>
                    <a:pt x="273" y="421"/>
                    <a:pt x="273" y="388"/>
                  </a:cubicBezTo>
                  <a:cubicBezTo>
                    <a:pt x="273" y="355"/>
                    <a:pt x="246" y="327"/>
                    <a:pt x="213" y="327"/>
                  </a:cubicBezTo>
                  <a:cubicBezTo>
                    <a:pt x="180" y="327"/>
                    <a:pt x="153" y="355"/>
                    <a:pt x="153" y="388"/>
                  </a:cubicBezTo>
                  <a:cubicBezTo>
                    <a:pt x="153" y="421"/>
                    <a:pt x="180" y="448"/>
                    <a:pt x="213" y="448"/>
                  </a:cubicBezTo>
                  <a:close/>
                  <a:moveTo>
                    <a:pt x="0" y="322"/>
                  </a:moveTo>
                  <a:lnTo>
                    <a:pt x="0" y="353"/>
                  </a:lnTo>
                  <a:cubicBezTo>
                    <a:pt x="0" y="384"/>
                    <a:pt x="27" y="387"/>
                    <a:pt x="72" y="399"/>
                  </a:cubicBezTo>
                  <a:lnTo>
                    <a:pt x="72" y="388"/>
                  </a:lnTo>
                  <a:cubicBezTo>
                    <a:pt x="72" y="354"/>
                    <a:pt x="84" y="324"/>
                    <a:pt x="103" y="299"/>
                  </a:cubicBezTo>
                  <a:lnTo>
                    <a:pt x="12" y="299"/>
                  </a:lnTo>
                  <a:cubicBezTo>
                    <a:pt x="5" y="305"/>
                    <a:pt x="0" y="312"/>
                    <a:pt x="0" y="322"/>
                  </a:cubicBezTo>
                  <a:close/>
                  <a:moveTo>
                    <a:pt x="799" y="299"/>
                  </a:moveTo>
                  <a:lnTo>
                    <a:pt x="323" y="299"/>
                  </a:lnTo>
                  <a:cubicBezTo>
                    <a:pt x="342" y="324"/>
                    <a:pt x="354" y="354"/>
                    <a:pt x="354" y="388"/>
                  </a:cubicBezTo>
                  <a:lnTo>
                    <a:pt x="354" y="399"/>
                  </a:lnTo>
                  <a:cubicBezTo>
                    <a:pt x="479" y="399"/>
                    <a:pt x="636" y="399"/>
                    <a:pt x="768" y="399"/>
                  </a:cubicBezTo>
                  <a:lnTo>
                    <a:pt x="768" y="388"/>
                  </a:lnTo>
                  <a:cubicBezTo>
                    <a:pt x="768" y="354"/>
                    <a:pt x="779" y="324"/>
                    <a:pt x="799" y="299"/>
                  </a:cubicBezTo>
                  <a:close/>
                  <a:moveTo>
                    <a:pt x="888" y="388"/>
                  </a:moveTo>
                  <a:cubicBezTo>
                    <a:pt x="888" y="399"/>
                    <a:pt x="897" y="408"/>
                    <a:pt x="909" y="408"/>
                  </a:cubicBezTo>
                  <a:cubicBezTo>
                    <a:pt x="920" y="408"/>
                    <a:pt x="929" y="399"/>
                    <a:pt x="929" y="388"/>
                  </a:cubicBezTo>
                  <a:cubicBezTo>
                    <a:pt x="929" y="376"/>
                    <a:pt x="920" y="367"/>
                    <a:pt x="909" y="367"/>
                  </a:cubicBezTo>
                  <a:cubicBezTo>
                    <a:pt x="897" y="367"/>
                    <a:pt x="888" y="376"/>
                    <a:pt x="888" y="388"/>
                  </a:cubicBezTo>
                  <a:close/>
                  <a:moveTo>
                    <a:pt x="909" y="279"/>
                  </a:moveTo>
                  <a:cubicBezTo>
                    <a:pt x="969" y="279"/>
                    <a:pt x="1018" y="328"/>
                    <a:pt x="1018" y="388"/>
                  </a:cubicBezTo>
                  <a:cubicBezTo>
                    <a:pt x="1018" y="448"/>
                    <a:pt x="969" y="497"/>
                    <a:pt x="909" y="497"/>
                  </a:cubicBezTo>
                  <a:cubicBezTo>
                    <a:pt x="849" y="497"/>
                    <a:pt x="800" y="448"/>
                    <a:pt x="800" y="388"/>
                  </a:cubicBezTo>
                  <a:cubicBezTo>
                    <a:pt x="800" y="328"/>
                    <a:pt x="849" y="279"/>
                    <a:pt x="909" y="279"/>
                  </a:cubicBezTo>
                  <a:close/>
                  <a:moveTo>
                    <a:pt x="909" y="448"/>
                  </a:moveTo>
                  <a:cubicBezTo>
                    <a:pt x="942" y="448"/>
                    <a:pt x="969" y="421"/>
                    <a:pt x="969" y="388"/>
                  </a:cubicBezTo>
                  <a:cubicBezTo>
                    <a:pt x="969" y="355"/>
                    <a:pt x="942" y="327"/>
                    <a:pt x="909" y="327"/>
                  </a:cubicBezTo>
                  <a:cubicBezTo>
                    <a:pt x="875" y="327"/>
                    <a:pt x="849" y="355"/>
                    <a:pt x="849" y="388"/>
                  </a:cubicBezTo>
                  <a:cubicBezTo>
                    <a:pt x="849" y="421"/>
                    <a:pt x="875" y="448"/>
                    <a:pt x="909" y="44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822C8C3A-9719-0F6D-4533-3C2B1481041C}"/>
                </a:ext>
              </a:extLst>
            </p:cNvPr>
            <p:cNvGrpSpPr/>
            <p:nvPr/>
          </p:nvGrpSpPr>
          <p:grpSpPr>
            <a:xfrm>
              <a:off x="8063460" y="303486"/>
              <a:ext cx="423632" cy="187564"/>
              <a:chOff x="1766888" y="3587750"/>
              <a:chExt cx="635000" cy="255588"/>
            </a:xfrm>
            <a:solidFill>
              <a:srgbClr val="2E6BF5"/>
            </a:solidFill>
          </p:grpSpPr>
          <p:sp>
            <p:nvSpPr>
              <p:cNvPr id="52" name="Freeform 10">
                <a:extLst>
                  <a:ext uri="{FF2B5EF4-FFF2-40B4-BE49-F238E27FC236}">
                    <a16:creationId xmlns:a16="http://schemas.microsoft.com/office/drawing/2014/main" id="{8015AF5D-8D08-EA48-C8AB-DB496CED4C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827213" y="3744913"/>
                <a:ext cx="98425" cy="98425"/>
              </a:xfrm>
              <a:custGeom>
                <a:avLst/>
                <a:gdLst>
                  <a:gd name="T0" fmla="*/ 72 w 144"/>
                  <a:gd name="T1" fmla="*/ 111 h 145"/>
                  <a:gd name="T2" fmla="*/ 34 w 144"/>
                  <a:gd name="T3" fmla="*/ 72 h 145"/>
                  <a:gd name="T4" fmla="*/ 72 w 144"/>
                  <a:gd name="T5" fmla="*/ 34 h 145"/>
                  <a:gd name="T6" fmla="*/ 110 w 144"/>
                  <a:gd name="T7" fmla="*/ 72 h 145"/>
                  <a:gd name="T8" fmla="*/ 72 w 144"/>
                  <a:gd name="T9" fmla="*/ 111 h 145"/>
                  <a:gd name="T10" fmla="*/ 72 w 144"/>
                  <a:gd name="T11" fmla="*/ 0 h 145"/>
                  <a:gd name="T12" fmla="*/ 0 w 144"/>
                  <a:gd name="T13" fmla="*/ 72 h 145"/>
                  <a:gd name="T14" fmla="*/ 72 w 144"/>
                  <a:gd name="T15" fmla="*/ 145 h 145"/>
                  <a:gd name="T16" fmla="*/ 144 w 144"/>
                  <a:gd name="T17" fmla="*/ 72 h 145"/>
                  <a:gd name="T18" fmla="*/ 72 w 144"/>
                  <a:gd name="T19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4" h="145">
                    <a:moveTo>
                      <a:pt x="72" y="111"/>
                    </a:moveTo>
                    <a:cubicBezTo>
                      <a:pt x="51" y="111"/>
                      <a:pt x="34" y="94"/>
                      <a:pt x="34" y="72"/>
                    </a:cubicBezTo>
                    <a:cubicBezTo>
                      <a:pt x="34" y="51"/>
                      <a:pt x="51" y="34"/>
                      <a:pt x="72" y="34"/>
                    </a:cubicBezTo>
                    <a:cubicBezTo>
                      <a:pt x="93" y="34"/>
                      <a:pt x="110" y="51"/>
                      <a:pt x="110" y="72"/>
                    </a:cubicBezTo>
                    <a:cubicBezTo>
                      <a:pt x="110" y="94"/>
                      <a:pt x="93" y="111"/>
                      <a:pt x="72" y="111"/>
                    </a:cubicBezTo>
                    <a:close/>
                    <a:moveTo>
                      <a:pt x="72" y="0"/>
                    </a:moveTo>
                    <a:cubicBezTo>
                      <a:pt x="32" y="0"/>
                      <a:pt x="0" y="32"/>
                      <a:pt x="0" y="72"/>
                    </a:cubicBezTo>
                    <a:cubicBezTo>
                      <a:pt x="0" y="112"/>
                      <a:pt x="32" y="145"/>
                      <a:pt x="72" y="145"/>
                    </a:cubicBezTo>
                    <a:cubicBezTo>
                      <a:pt x="111" y="145"/>
                      <a:pt x="144" y="112"/>
                      <a:pt x="144" y="72"/>
                    </a:cubicBezTo>
                    <a:cubicBezTo>
                      <a:pt x="144" y="32"/>
                      <a:pt x="111" y="0"/>
                      <a:pt x="7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atin typeface="Exo 2" pitchFamily="2" charset="0"/>
                </a:endParaRPr>
              </a:p>
            </p:txBody>
          </p:sp>
          <p:sp>
            <p:nvSpPr>
              <p:cNvPr id="53" name="Oval 11">
                <a:extLst>
                  <a:ext uri="{FF2B5EF4-FFF2-40B4-BE49-F238E27FC236}">
                    <a16:creationId xmlns:a16="http://schemas.microsoft.com/office/drawing/2014/main" id="{35413E02-D69E-00F4-0FB2-0E4B1AF8C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0551" y="3778250"/>
                <a:ext cx="30163" cy="317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atin typeface="Exo 2" pitchFamily="2" charset="0"/>
                </a:endParaRPr>
              </a:p>
            </p:txBody>
          </p:sp>
          <p:sp>
            <p:nvSpPr>
              <p:cNvPr id="54" name="Freeform 12">
                <a:extLst>
                  <a:ext uri="{FF2B5EF4-FFF2-40B4-BE49-F238E27FC236}">
                    <a16:creationId xmlns:a16="http://schemas.microsoft.com/office/drawing/2014/main" id="{FDE901DC-0F21-C65E-9BCE-8F31BF4FC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6888" y="3775075"/>
                <a:ext cx="46038" cy="39688"/>
              </a:xfrm>
              <a:custGeom>
                <a:avLst/>
                <a:gdLst>
                  <a:gd name="T0" fmla="*/ 0 w 68"/>
                  <a:gd name="T1" fmla="*/ 32 h 58"/>
                  <a:gd name="T2" fmla="*/ 20 w 68"/>
                  <a:gd name="T3" fmla="*/ 54 h 58"/>
                  <a:gd name="T4" fmla="*/ 65 w 68"/>
                  <a:gd name="T5" fmla="*/ 58 h 58"/>
                  <a:gd name="T6" fmla="*/ 65 w 68"/>
                  <a:gd name="T7" fmla="*/ 26 h 58"/>
                  <a:gd name="T8" fmla="*/ 68 w 68"/>
                  <a:gd name="T9" fmla="*/ 0 h 58"/>
                  <a:gd name="T10" fmla="*/ 0 w 68"/>
                  <a:gd name="T11" fmla="*/ 0 h 58"/>
                  <a:gd name="T12" fmla="*/ 0 w 68"/>
                  <a:gd name="T13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58">
                    <a:moveTo>
                      <a:pt x="0" y="32"/>
                    </a:moveTo>
                    <a:cubicBezTo>
                      <a:pt x="0" y="48"/>
                      <a:pt x="9" y="53"/>
                      <a:pt x="20" y="54"/>
                    </a:cubicBezTo>
                    <a:cubicBezTo>
                      <a:pt x="26" y="55"/>
                      <a:pt x="38" y="56"/>
                      <a:pt x="65" y="58"/>
                    </a:cubicBezTo>
                    <a:lnTo>
                      <a:pt x="65" y="26"/>
                    </a:lnTo>
                    <a:cubicBezTo>
                      <a:pt x="65" y="17"/>
                      <a:pt x="66" y="8"/>
                      <a:pt x="68" y="0"/>
                    </a:cubicBezTo>
                    <a:lnTo>
                      <a:pt x="0" y="0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atin typeface="Exo 2" pitchFamily="2" charset="0"/>
                </a:endParaRPr>
              </a:p>
            </p:txBody>
          </p:sp>
          <p:sp>
            <p:nvSpPr>
              <p:cNvPr id="55" name="Freeform 13">
                <a:extLst>
                  <a:ext uri="{FF2B5EF4-FFF2-40B4-BE49-F238E27FC236}">
                    <a16:creationId xmlns:a16="http://schemas.microsoft.com/office/drawing/2014/main" id="{C2F3BCFC-0812-E241-35BE-034D08ED371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8213" y="3744913"/>
                <a:ext cx="98425" cy="98425"/>
              </a:xfrm>
              <a:custGeom>
                <a:avLst/>
                <a:gdLst>
                  <a:gd name="T0" fmla="*/ 72 w 143"/>
                  <a:gd name="T1" fmla="*/ 111 h 145"/>
                  <a:gd name="T2" fmla="*/ 33 w 143"/>
                  <a:gd name="T3" fmla="*/ 72 h 145"/>
                  <a:gd name="T4" fmla="*/ 72 w 143"/>
                  <a:gd name="T5" fmla="*/ 34 h 145"/>
                  <a:gd name="T6" fmla="*/ 110 w 143"/>
                  <a:gd name="T7" fmla="*/ 72 h 145"/>
                  <a:gd name="T8" fmla="*/ 72 w 143"/>
                  <a:gd name="T9" fmla="*/ 111 h 145"/>
                  <a:gd name="T10" fmla="*/ 72 w 143"/>
                  <a:gd name="T11" fmla="*/ 0 h 145"/>
                  <a:gd name="T12" fmla="*/ 0 w 143"/>
                  <a:gd name="T13" fmla="*/ 72 h 145"/>
                  <a:gd name="T14" fmla="*/ 72 w 143"/>
                  <a:gd name="T15" fmla="*/ 145 h 145"/>
                  <a:gd name="T16" fmla="*/ 143 w 143"/>
                  <a:gd name="T17" fmla="*/ 72 h 145"/>
                  <a:gd name="T18" fmla="*/ 72 w 143"/>
                  <a:gd name="T19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3" h="145">
                    <a:moveTo>
                      <a:pt x="72" y="111"/>
                    </a:moveTo>
                    <a:cubicBezTo>
                      <a:pt x="50" y="111"/>
                      <a:pt x="33" y="94"/>
                      <a:pt x="33" y="72"/>
                    </a:cubicBezTo>
                    <a:cubicBezTo>
                      <a:pt x="33" y="51"/>
                      <a:pt x="50" y="34"/>
                      <a:pt x="72" y="34"/>
                    </a:cubicBezTo>
                    <a:cubicBezTo>
                      <a:pt x="93" y="34"/>
                      <a:pt x="110" y="51"/>
                      <a:pt x="110" y="72"/>
                    </a:cubicBezTo>
                    <a:cubicBezTo>
                      <a:pt x="110" y="94"/>
                      <a:pt x="93" y="111"/>
                      <a:pt x="72" y="111"/>
                    </a:cubicBezTo>
                    <a:close/>
                    <a:moveTo>
                      <a:pt x="72" y="0"/>
                    </a:moveTo>
                    <a:cubicBezTo>
                      <a:pt x="32" y="0"/>
                      <a:pt x="0" y="32"/>
                      <a:pt x="0" y="72"/>
                    </a:cubicBezTo>
                    <a:cubicBezTo>
                      <a:pt x="0" y="112"/>
                      <a:pt x="32" y="145"/>
                      <a:pt x="72" y="145"/>
                    </a:cubicBezTo>
                    <a:cubicBezTo>
                      <a:pt x="111" y="145"/>
                      <a:pt x="143" y="112"/>
                      <a:pt x="143" y="72"/>
                    </a:cubicBezTo>
                    <a:cubicBezTo>
                      <a:pt x="143" y="32"/>
                      <a:pt x="111" y="0"/>
                      <a:pt x="7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atin typeface="Exo 2" pitchFamily="2" charset="0"/>
                </a:endParaRPr>
              </a:p>
            </p:txBody>
          </p:sp>
          <p:sp>
            <p:nvSpPr>
              <p:cNvPr id="56" name="Freeform 14">
                <a:extLst>
                  <a:ext uri="{FF2B5EF4-FFF2-40B4-BE49-F238E27FC236}">
                    <a16:creationId xmlns:a16="http://schemas.microsoft.com/office/drawing/2014/main" id="{0A6FE72F-5BB3-1146-DC6B-E5EF3FD43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8338" y="3775075"/>
                <a:ext cx="255588" cy="46038"/>
              </a:xfrm>
              <a:custGeom>
                <a:avLst/>
                <a:gdLst>
                  <a:gd name="T0" fmla="*/ 3 w 372"/>
                  <a:gd name="T1" fmla="*/ 26 h 66"/>
                  <a:gd name="T2" fmla="*/ 3 w 372"/>
                  <a:gd name="T3" fmla="*/ 66 h 66"/>
                  <a:gd name="T4" fmla="*/ 368 w 372"/>
                  <a:gd name="T5" fmla="*/ 66 h 66"/>
                  <a:gd name="T6" fmla="*/ 368 w 372"/>
                  <a:gd name="T7" fmla="*/ 26 h 66"/>
                  <a:gd name="T8" fmla="*/ 372 w 372"/>
                  <a:gd name="T9" fmla="*/ 0 h 66"/>
                  <a:gd name="T10" fmla="*/ 0 w 372"/>
                  <a:gd name="T11" fmla="*/ 0 h 66"/>
                  <a:gd name="T12" fmla="*/ 3 w 372"/>
                  <a:gd name="T13" fmla="*/ 2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2" h="66">
                    <a:moveTo>
                      <a:pt x="3" y="26"/>
                    </a:moveTo>
                    <a:lnTo>
                      <a:pt x="3" y="66"/>
                    </a:lnTo>
                    <a:lnTo>
                      <a:pt x="368" y="66"/>
                    </a:lnTo>
                    <a:lnTo>
                      <a:pt x="368" y="26"/>
                    </a:lnTo>
                    <a:cubicBezTo>
                      <a:pt x="368" y="17"/>
                      <a:pt x="370" y="8"/>
                      <a:pt x="372" y="0"/>
                    </a:cubicBezTo>
                    <a:lnTo>
                      <a:pt x="0" y="0"/>
                    </a:lnTo>
                    <a:cubicBezTo>
                      <a:pt x="2" y="8"/>
                      <a:pt x="3" y="17"/>
                      <a:pt x="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atin typeface="Exo 2" pitchFamily="2" charset="0"/>
                </a:endParaRPr>
              </a:p>
            </p:txBody>
          </p:sp>
          <p:sp>
            <p:nvSpPr>
              <p:cNvPr id="57" name="Freeform 15">
                <a:extLst>
                  <a:ext uri="{FF2B5EF4-FFF2-40B4-BE49-F238E27FC236}">
                    <a16:creationId xmlns:a16="http://schemas.microsoft.com/office/drawing/2014/main" id="{C088F197-90E2-28D8-68E3-78E0387D020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66888" y="3587750"/>
                <a:ext cx="635000" cy="168275"/>
              </a:xfrm>
              <a:custGeom>
                <a:avLst/>
                <a:gdLst>
                  <a:gd name="T0" fmla="*/ 861 w 924"/>
                  <a:gd name="T1" fmla="*/ 206 h 246"/>
                  <a:gd name="T2" fmla="*/ 796 w 924"/>
                  <a:gd name="T3" fmla="*/ 195 h 246"/>
                  <a:gd name="T4" fmla="*/ 790 w 924"/>
                  <a:gd name="T5" fmla="*/ 180 h 246"/>
                  <a:gd name="T6" fmla="*/ 868 w 924"/>
                  <a:gd name="T7" fmla="*/ 180 h 246"/>
                  <a:gd name="T8" fmla="*/ 895 w 924"/>
                  <a:gd name="T9" fmla="*/ 206 h 246"/>
                  <a:gd name="T10" fmla="*/ 861 w 924"/>
                  <a:gd name="T11" fmla="*/ 206 h 246"/>
                  <a:gd name="T12" fmla="*/ 49 w 924"/>
                  <a:gd name="T13" fmla="*/ 156 h 246"/>
                  <a:gd name="T14" fmla="*/ 41 w 924"/>
                  <a:gd name="T15" fmla="*/ 203 h 246"/>
                  <a:gd name="T16" fmla="*/ 18 w 924"/>
                  <a:gd name="T17" fmla="*/ 203 h 246"/>
                  <a:gd name="T18" fmla="*/ 18 w 924"/>
                  <a:gd name="T19" fmla="*/ 147 h 246"/>
                  <a:gd name="T20" fmla="*/ 18 w 924"/>
                  <a:gd name="T21" fmla="*/ 142 h 246"/>
                  <a:gd name="T22" fmla="*/ 40 w 924"/>
                  <a:gd name="T23" fmla="*/ 142 h 246"/>
                  <a:gd name="T24" fmla="*/ 49 w 924"/>
                  <a:gd name="T25" fmla="*/ 156 h 246"/>
                  <a:gd name="T26" fmla="*/ 875 w 924"/>
                  <a:gd name="T27" fmla="*/ 162 h 246"/>
                  <a:gd name="T28" fmla="*/ 677 w 924"/>
                  <a:gd name="T29" fmla="*/ 106 h 246"/>
                  <a:gd name="T30" fmla="*/ 385 w 924"/>
                  <a:gd name="T31" fmla="*/ 1 h 246"/>
                  <a:gd name="T32" fmla="*/ 308 w 924"/>
                  <a:gd name="T33" fmla="*/ 5 h 246"/>
                  <a:gd name="T34" fmla="*/ 100 w 924"/>
                  <a:gd name="T35" fmla="*/ 79 h 246"/>
                  <a:gd name="T36" fmla="*/ 59 w 924"/>
                  <a:gd name="T37" fmla="*/ 103 h 246"/>
                  <a:gd name="T38" fmla="*/ 46 w 924"/>
                  <a:gd name="T39" fmla="*/ 103 h 246"/>
                  <a:gd name="T40" fmla="*/ 0 w 924"/>
                  <a:gd name="T41" fmla="*/ 147 h 246"/>
                  <a:gd name="T42" fmla="*/ 0 w 924"/>
                  <a:gd name="T43" fmla="*/ 246 h 246"/>
                  <a:gd name="T44" fmla="*/ 81 w 924"/>
                  <a:gd name="T45" fmla="*/ 246 h 246"/>
                  <a:gd name="T46" fmla="*/ 159 w 924"/>
                  <a:gd name="T47" fmla="*/ 204 h 246"/>
                  <a:gd name="T48" fmla="*/ 162 w 924"/>
                  <a:gd name="T49" fmla="*/ 204 h 246"/>
                  <a:gd name="T50" fmla="*/ 158 w 924"/>
                  <a:gd name="T51" fmla="*/ 171 h 246"/>
                  <a:gd name="T52" fmla="*/ 158 w 924"/>
                  <a:gd name="T53" fmla="*/ 133 h 246"/>
                  <a:gd name="T54" fmla="*/ 128 w 924"/>
                  <a:gd name="T55" fmla="*/ 104 h 246"/>
                  <a:gd name="T56" fmla="*/ 349 w 924"/>
                  <a:gd name="T57" fmla="*/ 37 h 246"/>
                  <a:gd name="T58" fmla="*/ 349 w 924"/>
                  <a:gd name="T59" fmla="*/ 136 h 246"/>
                  <a:gd name="T60" fmla="*/ 185 w 924"/>
                  <a:gd name="T61" fmla="*/ 136 h 246"/>
                  <a:gd name="T62" fmla="*/ 185 w 924"/>
                  <a:gd name="T63" fmla="*/ 171 h 246"/>
                  <a:gd name="T64" fmla="*/ 199 w 924"/>
                  <a:gd name="T65" fmla="*/ 213 h 246"/>
                  <a:gd name="T66" fmla="*/ 237 w 924"/>
                  <a:gd name="T67" fmla="*/ 246 h 246"/>
                  <a:gd name="T68" fmla="*/ 385 w 924"/>
                  <a:gd name="T69" fmla="*/ 246 h 246"/>
                  <a:gd name="T70" fmla="*/ 384 w 924"/>
                  <a:gd name="T71" fmla="*/ 37 h 246"/>
                  <a:gd name="T72" fmla="*/ 626 w 924"/>
                  <a:gd name="T73" fmla="*/ 118 h 246"/>
                  <a:gd name="T74" fmla="*/ 605 w 924"/>
                  <a:gd name="T75" fmla="*/ 136 h 246"/>
                  <a:gd name="T76" fmla="*/ 411 w 924"/>
                  <a:gd name="T77" fmla="*/ 136 h 246"/>
                  <a:gd name="T78" fmla="*/ 411 w 924"/>
                  <a:gd name="T79" fmla="*/ 246 h 246"/>
                  <a:gd name="T80" fmla="*/ 635 w 924"/>
                  <a:gd name="T81" fmla="*/ 246 h 246"/>
                  <a:gd name="T82" fmla="*/ 713 w 924"/>
                  <a:gd name="T83" fmla="*/ 204 h 246"/>
                  <a:gd name="T84" fmla="*/ 791 w 924"/>
                  <a:gd name="T85" fmla="*/ 246 h 246"/>
                  <a:gd name="T86" fmla="*/ 924 w 924"/>
                  <a:gd name="T87" fmla="*/ 246 h 246"/>
                  <a:gd name="T88" fmla="*/ 924 w 924"/>
                  <a:gd name="T89" fmla="*/ 231 h 246"/>
                  <a:gd name="T90" fmla="*/ 875 w 924"/>
                  <a:gd name="T91" fmla="*/ 16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24" h="246">
                    <a:moveTo>
                      <a:pt x="861" y="206"/>
                    </a:moveTo>
                    <a:cubicBezTo>
                      <a:pt x="828" y="206"/>
                      <a:pt x="809" y="206"/>
                      <a:pt x="796" y="195"/>
                    </a:cubicBezTo>
                    <a:cubicBezTo>
                      <a:pt x="784" y="186"/>
                      <a:pt x="785" y="180"/>
                      <a:pt x="790" y="180"/>
                    </a:cubicBezTo>
                    <a:lnTo>
                      <a:pt x="868" y="180"/>
                    </a:lnTo>
                    <a:cubicBezTo>
                      <a:pt x="878" y="184"/>
                      <a:pt x="888" y="196"/>
                      <a:pt x="895" y="206"/>
                    </a:cubicBezTo>
                    <a:lnTo>
                      <a:pt x="861" y="206"/>
                    </a:lnTo>
                    <a:close/>
                    <a:moveTo>
                      <a:pt x="49" y="156"/>
                    </a:moveTo>
                    <a:cubicBezTo>
                      <a:pt x="46" y="175"/>
                      <a:pt x="41" y="203"/>
                      <a:pt x="41" y="203"/>
                    </a:cubicBezTo>
                    <a:lnTo>
                      <a:pt x="18" y="203"/>
                    </a:lnTo>
                    <a:lnTo>
                      <a:pt x="18" y="147"/>
                    </a:lnTo>
                    <a:cubicBezTo>
                      <a:pt x="18" y="145"/>
                      <a:pt x="18" y="144"/>
                      <a:pt x="18" y="142"/>
                    </a:cubicBezTo>
                    <a:lnTo>
                      <a:pt x="40" y="142"/>
                    </a:lnTo>
                    <a:cubicBezTo>
                      <a:pt x="46" y="142"/>
                      <a:pt x="51" y="147"/>
                      <a:pt x="49" y="156"/>
                    </a:cubicBezTo>
                    <a:close/>
                    <a:moveTo>
                      <a:pt x="875" y="162"/>
                    </a:moveTo>
                    <a:cubicBezTo>
                      <a:pt x="826" y="140"/>
                      <a:pt x="760" y="128"/>
                      <a:pt x="677" y="106"/>
                    </a:cubicBezTo>
                    <a:cubicBezTo>
                      <a:pt x="587" y="55"/>
                      <a:pt x="492" y="4"/>
                      <a:pt x="385" y="1"/>
                    </a:cubicBezTo>
                    <a:cubicBezTo>
                      <a:pt x="350" y="0"/>
                      <a:pt x="308" y="5"/>
                      <a:pt x="308" y="5"/>
                    </a:cubicBezTo>
                    <a:cubicBezTo>
                      <a:pt x="203" y="16"/>
                      <a:pt x="148" y="52"/>
                      <a:pt x="100" y="79"/>
                    </a:cubicBezTo>
                    <a:cubicBezTo>
                      <a:pt x="92" y="84"/>
                      <a:pt x="59" y="103"/>
                      <a:pt x="59" y="103"/>
                    </a:cubicBezTo>
                    <a:lnTo>
                      <a:pt x="46" y="103"/>
                    </a:lnTo>
                    <a:cubicBezTo>
                      <a:pt x="18" y="103"/>
                      <a:pt x="0" y="120"/>
                      <a:pt x="0" y="147"/>
                    </a:cubicBezTo>
                    <a:lnTo>
                      <a:pt x="0" y="246"/>
                    </a:lnTo>
                    <a:lnTo>
                      <a:pt x="81" y="246"/>
                    </a:lnTo>
                    <a:cubicBezTo>
                      <a:pt x="98" y="220"/>
                      <a:pt x="127" y="204"/>
                      <a:pt x="159" y="204"/>
                    </a:cubicBezTo>
                    <a:cubicBezTo>
                      <a:pt x="160" y="204"/>
                      <a:pt x="161" y="204"/>
                      <a:pt x="162" y="204"/>
                    </a:cubicBezTo>
                    <a:cubicBezTo>
                      <a:pt x="158" y="193"/>
                      <a:pt x="158" y="181"/>
                      <a:pt x="158" y="171"/>
                    </a:cubicBezTo>
                    <a:lnTo>
                      <a:pt x="158" y="133"/>
                    </a:lnTo>
                    <a:lnTo>
                      <a:pt x="128" y="104"/>
                    </a:lnTo>
                    <a:cubicBezTo>
                      <a:pt x="179" y="75"/>
                      <a:pt x="236" y="42"/>
                      <a:pt x="349" y="37"/>
                    </a:cubicBezTo>
                    <a:lnTo>
                      <a:pt x="349" y="136"/>
                    </a:lnTo>
                    <a:lnTo>
                      <a:pt x="185" y="136"/>
                    </a:lnTo>
                    <a:lnTo>
                      <a:pt x="185" y="171"/>
                    </a:lnTo>
                    <a:cubicBezTo>
                      <a:pt x="185" y="192"/>
                      <a:pt x="189" y="205"/>
                      <a:pt x="199" y="213"/>
                    </a:cubicBezTo>
                    <a:cubicBezTo>
                      <a:pt x="215" y="220"/>
                      <a:pt x="228" y="231"/>
                      <a:pt x="237" y="246"/>
                    </a:cubicBezTo>
                    <a:lnTo>
                      <a:pt x="385" y="246"/>
                    </a:lnTo>
                    <a:lnTo>
                      <a:pt x="384" y="37"/>
                    </a:lnTo>
                    <a:cubicBezTo>
                      <a:pt x="469" y="39"/>
                      <a:pt x="543" y="74"/>
                      <a:pt x="626" y="118"/>
                    </a:cubicBezTo>
                    <a:cubicBezTo>
                      <a:pt x="626" y="125"/>
                      <a:pt x="626" y="136"/>
                      <a:pt x="605" y="136"/>
                    </a:cubicBezTo>
                    <a:lnTo>
                      <a:pt x="411" y="136"/>
                    </a:lnTo>
                    <a:lnTo>
                      <a:pt x="411" y="246"/>
                    </a:lnTo>
                    <a:lnTo>
                      <a:pt x="635" y="246"/>
                    </a:lnTo>
                    <a:cubicBezTo>
                      <a:pt x="652" y="220"/>
                      <a:pt x="680" y="204"/>
                      <a:pt x="713" y="204"/>
                    </a:cubicBezTo>
                    <a:cubicBezTo>
                      <a:pt x="745" y="204"/>
                      <a:pt x="774" y="220"/>
                      <a:pt x="791" y="246"/>
                    </a:cubicBezTo>
                    <a:lnTo>
                      <a:pt x="924" y="246"/>
                    </a:lnTo>
                    <a:lnTo>
                      <a:pt x="924" y="231"/>
                    </a:lnTo>
                    <a:cubicBezTo>
                      <a:pt x="924" y="210"/>
                      <a:pt x="901" y="174"/>
                      <a:pt x="875" y="1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atin typeface="Exo 2" pitchFamily="2" charset="0"/>
                </a:endParaRPr>
              </a:p>
            </p:txBody>
          </p:sp>
          <p:sp>
            <p:nvSpPr>
              <p:cNvPr id="58" name="Freeform 16">
                <a:extLst>
                  <a:ext uri="{FF2B5EF4-FFF2-40B4-BE49-F238E27FC236}">
                    <a16:creationId xmlns:a16="http://schemas.microsoft.com/office/drawing/2014/main" id="{BDA74AB4-BC3C-992A-9529-B1D846CA8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19338" y="3775075"/>
                <a:ext cx="82550" cy="46038"/>
              </a:xfrm>
              <a:custGeom>
                <a:avLst/>
                <a:gdLst>
                  <a:gd name="T0" fmla="*/ 4 w 121"/>
                  <a:gd name="T1" fmla="*/ 26 h 66"/>
                  <a:gd name="T2" fmla="*/ 4 w 121"/>
                  <a:gd name="T3" fmla="*/ 66 h 66"/>
                  <a:gd name="T4" fmla="*/ 44 w 121"/>
                  <a:gd name="T5" fmla="*/ 66 h 66"/>
                  <a:gd name="T6" fmla="*/ 121 w 121"/>
                  <a:gd name="T7" fmla="*/ 16 h 66"/>
                  <a:gd name="T8" fmla="*/ 121 w 121"/>
                  <a:gd name="T9" fmla="*/ 0 h 66"/>
                  <a:gd name="T10" fmla="*/ 0 w 121"/>
                  <a:gd name="T11" fmla="*/ 0 h 66"/>
                  <a:gd name="T12" fmla="*/ 4 w 121"/>
                  <a:gd name="T13" fmla="*/ 2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1" h="66">
                    <a:moveTo>
                      <a:pt x="4" y="26"/>
                    </a:moveTo>
                    <a:lnTo>
                      <a:pt x="4" y="66"/>
                    </a:lnTo>
                    <a:lnTo>
                      <a:pt x="44" y="66"/>
                    </a:lnTo>
                    <a:cubicBezTo>
                      <a:pt x="70" y="66"/>
                      <a:pt x="121" y="43"/>
                      <a:pt x="121" y="16"/>
                    </a:cubicBezTo>
                    <a:lnTo>
                      <a:pt x="121" y="0"/>
                    </a:lnTo>
                    <a:lnTo>
                      <a:pt x="0" y="0"/>
                    </a:lnTo>
                    <a:cubicBezTo>
                      <a:pt x="3" y="8"/>
                      <a:pt x="4" y="17"/>
                      <a:pt x="4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atin typeface="Exo 2" pitchFamily="2" charset="0"/>
                </a:endParaRPr>
              </a:p>
            </p:txBody>
          </p:sp>
          <p:sp>
            <p:nvSpPr>
              <p:cNvPr id="59" name="Oval 17">
                <a:extLst>
                  <a:ext uri="{FF2B5EF4-FFF2-40B4-BE49-F238E27FC236}">
                    <a16:creationId xmlns:a16="http://schemas.microsoft.com/office/drawing/2014/main" id="{108EE74D-5525-28C1-09EB-10B9E0DDB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1551" y="3778250"/>
                <a:ext cx="30163" cy="3175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>
                  <a:latin typeface="Exo 2" pitchFamily="2" charset="0"/>
                </a:endParaRPr>
              </a:p>
            </p:txBody>
          </p:sp>
        </p:grpSp>
      </p:grp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BAB82F65-2392-1C61-001B-57206498D3F0}"/>
              </a:ext>
            </a:extLst>
          </p:cNvPr>
          <p:cNvGrpSpPr/>
          <p:nvPr/>
        </p:nvGrpSpPr>
        <p:grpSpPr>
          <a:xfrm>
            <a:off x="5778914" y="4158649"/>
            <a:ext cx="555249" cy="555231"/>
            <a:chOff x="6798660" y="288008"/>
            <a:chExt cx="555249" cy="555231"/>
          </a:xfrm>
        </p:grpSpPr>
        <p:sp>
          <p:nvSpPr>
            <p:cNvPr id="61" name="Freeform 7">
              <a:extLst>
                <a:ext uri="{FF2B5EF4-FFF2-40B4-BE49-F238E27FC236}">
                  <a16:creationId xmlns:a16="http://schemas.microsoft.com/office/drawing/2014/main" id="{89BEA5AA-06EF-BB8F-4F88-605C5B220C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98660" y="587712"/>
              <a:ext cx="555249" cy="255527"/>
            </a:xfrm>
            <a:custGeom>
              <a:avLst/>
              <a:gdLst>
                <a:gd name="T0" fmla="*/ 1317 w 1582"/>
                <a:gd name="T1" fmla="*/ 573 h 661"/>
                <a:gd name="T2" fmla="*/ 1139 w 1582"/>
                <a:gd name="T3" fmla="*/ 573 h 661"/>
                <a:gd name="T4" fmla="*/ 1228 w 1582"/>
                <a:gd name="T5" fmla="*/ 610 h 661"/>
                <a:gd name="T6" fmla="*/ 1228 w 1582"/>
                <a:gd name="T7" fmla="*/ 535 h 661"/>
                <a:gd name="T8" fmla="*/ 1228 w 1582"/>
                <a:gd name="T9" fmla="*/ 610 h 661"/>
                <a:gd name="T10" fmla="*/ 1256 w 1582"/>
                <a:gd name="T11" fmla="*/ 0 h 661"/>
                <a:gd name="T12" fmla="*/ 1452 w 1582"/>
                <a:gd name="T13" fmla="*/ 58 h 661"/>
                <a:gd name="T14" fmla="*/ 1569 w 1582"/>
                <a:gd name="T15" fmla="*/ 179 h 661"/>
                <a:gd name="T16" fmla="*/ 1538 w 1582"/>
                <a:gd name="T17" fmla="*/ 172 h 661"/>
                <a:gd name="T18" fmla="*/ 1425 w 1582"/>
                <a:gd name="T19" fmla="*/ 102 h 661"/>
                <a:gd name="T20" fmla="*/ 1538 w 1582"/>
                <a:gd name="T21" fmla="*/ 490 h 661"/>
                <a:gd name="T22" fmla="*/ 1356 w 1582"/>
                <a:gd name="T23" fmla="*/ 581 h 661"/>
                <a:gd name="T24" fmla="*/ 1228 w 1582"/>
                <a:gd name="T25" fmla="*/ 445 h 661"/>
                <a:gd name="T26" fmla="*/ 1100 w 1582"/>
                <a:gd name="T27" fmla="*/ 580 h 661"/>
                <a:gd name="T28" fmla="*/ 639 w 1582"/>
                <a:gd name="T29" fmla="*/ 573 h 661"/>
                <a:gd name="T30" fmla="*/ 383 w 1582"/>
                <a:gd name="T31" fmla="*/ 573 h 661"/>
                <a:gd name="T32" fmla="*/ 337 w 1582"/>
                <a:gd name="T33" fmla="*/ 579 h 661"/>
                <a:gd name="T34" fmla="*/ 209 w 1582"/>
                <a:gd name="T35" fmla="*/ 445 h 661"/>
                <a:gd name="T36" fmla="*/ 81 w 1582"/>
                <a:gd name="T37" fmla="*/ 580 h 661"/>
                <a:gd name="T38" fmla="*/ 0 w 1582"/>
                <a:gd name="T39" fmla="*/ 490 h 661"/>
                <a:gd name="T40" fmla="*/ 102 w 1582"/>
                <a:gd name="T41" fmla="*/ 0 h 661"/>
                <a:gd name="T42" fmla="*/ 1486 w 1582"/>
                <a:gd name="T43" fmla="*/ 490 h 661"/>
                <a:gd name="T44" fmla="*/ 1421 w 1582"/>
                <a:gd name="T45" fmla="*/ 490 h 661"/>
                <a:gd name="T46" fmla="*/ 1085 w 1582"/>
                <a:gd name="T47" fmla="*/ 276 h 661"/>
                <a:gd name="T48" fmla="*/ 1485 w 1582"/>
                <a:gd name="T49" fmla="*/ 389 h 661"/>
                <a:gd name="T50" fmla="*/ 1256 w 1582"/>
                <a:gd name="T51" fmla="*/ 51 h 661"/>
                <a:gd name="T52" fmla="*/ 1085 w 1582"/>
                <a:gd name="T53" fmla="*/ 276 h 661"/>
                <a:gd name="T54" fmla="*/ 1034 w 1582"/>
                <a:gd name="T55" fmla="*/ 276 h 661"/>
                <a:gd name="T56" fmla="*/ 111 w 1582"/>
                <a:gd name="T57" fmla="*/ 51 h 661"/>
                <a:gd name="T58" fmla="*/ 58 w 1582"/>
                <a:gd name="T59" fmla="*/ 218 h 661"/>
                <a:gd name="T60" fmla="*/ 51 w 1582"/>
                <a:gd name="T61" fmla="*/ 276 h 661"/>
                <a:gd name="T62" fmla="*/ 298 w 1582"/>
                <a:gd name="T63" fmla="*/ 573 h 661"/>
                <a:gd name="T64" fmla="*/ 120 w 1582"/>
                <a:gd name="T65" fmla="*/ 573 h 661"/>
                <a:gd name="T66" fmla="*/ 209 w 1582"/>
                <a:gd name="T67" fmla="*/ 610 h 661"/>
                <a:gd name="T68" fmla="*/ 209 w 1582"/>
                <a:gd name="T69" fmla="*/ 535 h 661"/>
                <a:gd name="T70" fmla="*/ 209 w 1582"/>
                <a:gd name="T71" fmla="*/ 610 h 661"/>
                <a:gd name="T72" fmla="*/ 600 w 1582"/>
                <a:gd name="T73" fmla="*/ 573 h 661"/>
                <a:gd name="T74" fmla="*/ 423 w 1582"/>
                <a:gd name="T75" fmla="*/ 573 h 661"/>
                <a:gd name="T76" fmla="*/ 511 w 1582"/>
                <a:gd name="T77" fmla="*/ 610 h 661"/>
                <a:gd name="T78" fmla="*/ 511 w 1582"/>
                <a:gd name="T79" fmla="*/ 535 h 661"/>
                <a:gd name="T80" fmla="*/ 511 w 1582"/>
                <a:gd name="T81" fmla="*/ 610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82" h="661">
                  <a:moveTo>
                    <a:pt x="1228" y="484"/>
                  </a:moveTo>
                  <a:cubicBezTo>
                    <a:pt x="1277" y="484"/>
                    <a:pt x="1317" y="523"/>
                    <a:pt x="1317" y="573"/>
                  </a:cubicBezTo>
                  <a:cubicBezTo>
                    <a:pt x="1317" y="621"/>
                    <a:pt x="1277" y="661"/>
                    <a:pt x="1228" y="661"/>
                  </a:cubicBezTo>
                  <a:cubicBezTo>
                    <a:pt x="1179" y="661"/>
                    <a:pt x="1139" y="621"/>
                    <a:pt x="1139" y="573"/>
                  </a:cubicBezTo>
                  <a:cubicBezTo>
                    <a:pt x="1139" y="523"/>
                    <a:pt x="1179" y="484"/>
                    <a:pt x="1228" y="484"/>
                  </a:cubicBezTo>
                  <a:close/>
                  <a:moveTo>
                    <a:pt x="1228" y="610"/>
                  </a:moveTo>
                  <a:cubicBezTo>
                    <a:pt x="1249" y="610"/>
                    <a:pt x="1266" y="593"/>
                    <a:pt x="1266" y="573"/>
                  </a:cubicBezTo>
                  <a:cubicBezTo>
                    <a:pt x="1266" y="552"/>
                    <a:pt x="1249" y="535"/>
                    <a:pt x="1228" y="535"/>
                  </a:cubicBezTo>
                  <a:cubicBezTo>
                    <a:pt x="1207" y="535"/>
                    <a:pt x="1190" y="552"/>
                    <a:pt x="1190" y="573"/>
                  </a:cubicBezTo>
                  <a:cubicBezTo>
                    <a:pt x="1190" y="593"/>
                    <a:pt x="1207" y="610"/>
                    <a:pt x="1228" y="610"/>
                  </a:cubicBezTo>
                  <a:close/>
                  <a:moveTo>
                    <a:pt x="102" y="0"/>
                  </a:moveTo>
                  <a:lnTo>
                    <a:pt x="1256" y="0"/>
                  </a:lnTo>
                  <a:cubicBezTo>
                    <a:pt x="1294" y="0"/>
                    <a:pt x="1339" y="21"/>
                    <a:pt x="1381" y="58"/>
                  </a:cubicBezTo>
                  <a:lnTo>
                    <a:pt x="1452" y="58"/>
                  </a:lnTo>
                  <a:cubicBezTo>
                    <a:pt x="1512" y="58"/>
                    <a:pt x="1547" y="104"/>
                    <a:pt x="1576" y="148"/>
                  </a:cubicBezTo>
                  <a:cubicBezTo>
                    <a:pt x="1582" y="159"/>
                    <a:pt x="1579" y="172"/>
                    <a:pt x="1569" y="179"/>
                  </a:cubicBezTo>
                  <a:cubicBezTo>
                    <a:pt x="1565" y="181"/>
                    <a:pt x="1561" y="183"/>
                    <a:pt x="1557" y="183"/>
                  </a:cubicBezTo>
                  <a:cubicBezTo>
                    <a:pt x="1549" y="183"/>
                    <a:pt x="1542" y="179"/>
                    <a:pt x="1538" y="172"/>
                  </a:cubicBezTo>
                  <a:cubicBezTo>
                    <a:pt x="1509" y="128"/>
                    <a:pt x="1486" y="102"/>
                    <a:pt x="1452" y="102"/>
                  </a:cubicBezTo>
                  <a:lnTo>
                    <a:pt x="1425" y="102"/>
                  </a:lnTo>
                  <a:cubicBezTo>
                    <a:pt x="1476" y="162"/>
                    <a:pt x="1519" y="302"/>
                    <a:pt x="1538" y="392"/>
                  </a:cubicBezTo>
                  <a:lnTo>
                    <a:pt x="1538" y="490"/>
                  </a:lnTo>
                  <a:cubicBezTo>
                    <a:pt x="1538" y="540"/>
                    <a:pt x="1497" y="581"/>
                    <a:pt x="1446" y="581"/>
                  </a:cubicBezTo>
                  <a:lnTo>
                    <a:pt x="1356" y="581"/>
                  </a:lnTo>
                  <a:lnTo>
                    <a:pt x="1356" y="573"/>
                  </a:lnTo>
                  <a:cubicBezTo>
                    <a:pt x="1356" y="502"/>
                    <a:pt x="1299" y="445"/>
                    <a:pt x="1228" y="445"/>
                  </a:cubicBezTo>
                  <a:cubicBezTo>
                    <a:pt x="1157" y="445"/>
                    <a:pt x="1100" y="502"/>
                    <a:pt x="1100" y="573"/>
                  </a:cubicBezTo>
                  <a:lnTo>
                    <a:pt x="1100" y="580"/>
                  </a:lnTo>
                  <a:cubicBezTo>
                    <a:pt x="1100" y="580"/>
                    <a:pt x="795" y="579"/>
                    <a:pt x="639" y="579"/>
                  </a:cubicBezTo>
                  <a:cubicBezTo>
                    <a:pt x="639" y="577"/>
                    <a:pt x="639" y="575"/>
                    <a:pt x="639" y="573"/>
                  </a:cubicBezTo>
                  <a:cubicBezTo>
                    <a:pt x="639" y="502"/>
                    <a:pt x="582" y="445"/>
                    <a:pt x="511" y="445"/>
                  </a:cubicBezTo>
                  <a:cubicBezTo>
                    <a:pt x="441" y="445"/>
                    <a:pt x="383" y="502"/>
                    <a:pt x="383" y="573"/>
                  </a:cubicBezTo>
                  <a:lnTo>
                    <a:pt x="383" y="579"/>
                  </a:lnTo>
                  <a:lnTo>
                    <a:pt x="337" y="579"/>
                  </a:lnTo>
                  <a:lnTo>
                    <a:pt x="337" y="573"/>
                  </a:lnTo>
                  <a:cubicBezTo>
                    <a:pt x="337" y="502"/>
                    <a:pt x="280" y="445"/>
                    <a:pt x="209" y="445"/>
                  </a:cubicBezTo>
                  <a:cubicBezTo>
                    <a:pt x="139" y="445"/>
                    <a:pt x="81" y="502"/>
                    <a:pt x="81" y="573"/>
                  </a:cubicBezTo>
                  <a:lnTo>
                    <a:pt x="81" y="580"/>
                  </a:lnTo>
                  <a:lnTo>
                    <a:pt x="76" y="579"/>
                  </a:lnTo>
                  <a:cubicBezTo>
                    <a:pt x="33" y="572"/>
                    <a:pt x="0" y="535"/>
                    <a:pt x="0" y="490"/>
                  </a:cubicBezTo>
                  <a:lnTo>
                    <a:pt x="0" y="252"/>
                  </a:lnTo>
                  <a:cubicBezTo>
                    <a:pt x="20" y="142"/>
                    <a:pt x="35" y="0"/>
                    <a:pt x="102" y="0"/>
                  </a:cubicBezTo>
                  <a:close/>
                  <a:moveTo>
                    <a:pt x="1483" y="505"/>
                  </a:moveTo>
                  <a:cubicBezTo>
                    <a:pt x="1485" y="500"/>
                    <a:pt x="1486" y="495"/>
                    <a:pt x="1486" y="490"/>
                  </a:cubicBezTo>
                  <a:lnTo>
                    <a:pt x="1486" y="453"/>
                  </a:lnTo>
                  <a:cubicBezTo>
                    <a:pt x="1445" y="454"/>
                    <a:pt x="1421" y="476"/>
                    <a:pt x="1421" y="490"/>
                  </a:cubicBezTo>
                  <a:cubicBezTo>
                    <a:pt x="1420" y="504"/>
                    <a:pt x="1449" y="505"/>
                    <a:pt x="1483" y="505"/>
                  </a:cubicBezTo>
                  <a:close/>
                  <a:moveTo>
                    <a:pt x="1085" y="276"/>
                  </a:moveTo>
                  <a:lnTo>
                    <a:pt x="1123" y="276"/>
                  </a:lnTo>
                  <a:cubicBezTo>
                    <a:pt x="1242" y="276"/>
                    <a:pt x="1413" y="387"/>
                    <a:pt x="1485" y="389"/>
                  </a:cubicBezTo>
                  <a:cubicBezTo>
                    <a:pt x="1464" y="297"/>
                    <a:pt x="1421" y="176"/>
                    <a:pt x="1386" y="135"/>
                  </a:cubicBezTo>
                  <a:cubicBezTo>
                    <a:pt x="1334" y="76"/>
                    <a:pt x="1291" y="51"/>
                    <a:pt x="1256" y="51"/>
                  </a:cubicBezTo>
                  <a:lnTo>
                    <a:pt x="1085" y="51"/>
                  </a:lnTo>
                  <a:lnTo>
                    <a:pt x="1085" y="276"/>
                  </a:lnTo>
                  <a:close/>
                  <a:moveTo>
                    <a:pt x="51" y="276"/>
                  </a:moveTo>
                  <a:lnTo>
                    <a:pt x="1034" y="276"/>
                  </a:lnTo>
                  <a:lnTo>
                    <a:pt x="1034" y="51"/>
                  </a:lnTo>
                  <a:lnTo>
                    <a:pt x="111" y="51"/>
                  </a:lnTo>
                  <a:cubicBezTo>
                    <a:pt x="101" y="52"/>
                    <a:pt x="93" y="68"/>
                    <a:pt x="85" y="93"/>
                  </a:cubicBezTo>
                  <a:cubicBezTo>
                    <a:pt x="73" y="131"/>
                    <a:pt x="63" y="186"/>
                    <a:pt x="58" y="218"/>
                  </a:cubicBezTo>
                  <a:cubicBezTo>
                    <a:pt x="55" y="231"/>
                    <a:pt x="53" y="244"/>
                    <a:pt x="51" y="257"/>
                  </a:cubicBezTo>
                  <a:lnTo>
                    <a:pt x="51" y="276"/>
                  </a:lnTo>
                  <a:close/>
                  <a:moveTo>
                    <a:pt x="209" y="484"/>
                  </a:moveTo>
                  <a:cubicBezTo>
                    <a:pt x="258" y="484"/>
                    <a:pt x="298" y="523"/>
                    <a:pt x="298" y="573"/>
                  </a:cubicBezTo>
                  <a:cubicBezTo>
                    <a:pt x="298" y="621"/>
                    <a:pt x="258" y="661"/>
                    <a:pt x="209" y="661"/>
                  </a:cubicBezTo>
                  <a:cubicBezTo>
                    <a:pt x="160" y="661"/>
                    <a:pt x="120" y="621"/>
                    <a:pt x="120" y="573"/>
                  </a:cubicBezTo>
                  <a:cubicBezTo>
                    <a:pt x="120" y="523"/>
                    <a:pt x="160" y="484"/>
                    <a:pt x="209" y="484"/>
                  </a:cubicBezTo>
                  <a:close/>
                  <a:moveTo>
                    <a:pt x="209" y="610"/>
                  </a:moveTo>
                  <a:cubicBezTo>
                    <a:pt x="230" y="610"/>
                    <a:pt x="247" y="593"/>
                    <a:pt x="247" y="573"/>
                  </a:cubicBezTo>
                  <a:cubicBezTo>
                    <a:pt x="247" y="552"/>
                    <a:pt x="230" y="535"/>
                    <a:pt x="209" y="535"/>
                  </a:cubicBezTo>
                  <a:cubicBezTo>
                    <a:pt x="188" y="535"/>
                    <a:pt x="171" y="552"/>
                    <a:pt x="171" y="573"/>
                  </a:cubicBezTo>
                  <a:cubicBezTo>
                    <a:pt x="171" y="593"/>
                    <a:pt x="188" y="610"/>
                    <a:pt x="209" y="610"/>
                  </a:cubicBezTo>
                  <a:close/>
                  <a:moveTo>
                    <a:pt x="511" y="484"/>
                  </a:moveTo>
                  <a:cubicBezTo>
                    <a:pt x="560" y="484"/>
                    <a:pt x="600" y="523"/>
                    <a:pt x="600" y="573"/>
                  </a:cubicBezTo>
                  <a:cubicBezTo>
                    <a:pt x="600" y="621"/>
                    <a:pt x="560" y="661"/>
                    <a:pt x="511" y="661"/>
                  </a:cubicBezTo>
                  <a:cubicBezTo>
                    <a:pt x="462" y="661"/>
                    <a:pt x="423" y="621"/>
                    <a:pt x="423" y="573"/>
                  </a:cubicBezTo>
                  <a:cubicBezTo>
                    <a:pt x="423" y="523"/>
                    <a:pt x="462" y="484"/>
                    <a:pt x="511" y="484"/>
                  </a:cubicBezTo>
                  <a:close/>
                  <a:moveTo>
                    <a:pt x="511" y="610"/>
                  </a:moveTo>
                  <a:cubicBezTo>
                    <a:pt x="532" y="610"/>
                    <a:pt x="549" y="593"/>
                    <a:pt x="549" y="573"/>
                  </a:cubicBezTo>
                  <a:cubicBezTo>
                    <a:pt x="549" y="552"/>
                    <a:pt x="532" y="535"/>
                    <a:pt x="511" y="535"/>
                  </a:cubicBezTo>
                  <a:cubicBezTo>
                    <a:pt x="490" y="535"/>
                    <a:pt x="474" y="552"/>
                    <a:pt x="474" y="573"/>
                  </a:cubicBezTo>
                  <a:cubicBezTo>
                    <a:pt x="474" y="593"/>
                    <a:pt x="490" y="610"/>
                    <a:pt x="511" y="610"/>
                  </a:cubicBezTo>
                  <a:close/>
                </a:path>
              </a:pathLst>
            </a:custGeom>
            <a:solidFill>
              <a:srgbClr val="13C7B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62" name="Freeform 8">
              <a:extLst>
                <a:ext uri="{FF2B5EF4-FFF2-40B4-BE49-F238E27FC236}">
                  <a16:creationId xmlns:a16="http://schemas.microsoft.com/office/drawing/2014/main" id="{78718C64-1554-9C99-C568-BC40FF04FB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13229" y="288008"/>
              <a:ext cx="540680" cy="263541"/>
            </a:xfrm>
            <a:custGeom>
              <a:avLst/>
              <a:gdLst>
                <a:gd name="T0" fmla="*/ 1459 w 1543"/>
                <a:gd name="T1" fmla="*/ 170 h 683"/>
                <a:gd name="T2" fmla="*/ 1187 w 1543"/>
                <a:gd name="T3" fmla="*/ 86 h 683"/>
                <a:gd name="T4" fmla="*/ 1140 w 1543"/>
                <a:gd name="T5" fmla="*/ 445 h 683"/>
                <a:gd name="T6" fmla="*/ 1534 w 1543"/>
                <a:gd name="T7" fmla="*/ 356 h 683"/>
                <a:gd name="T8" fmla="*/ 1356 w 1543"/>
                <a:gd name="T9" fmla="*/ 266 h 683"/>
                <a:gd name="T10" fmla="*/ 1195 w 1543"/>
                <a:gd name="T11" fmla="*/ 247 h 683"/>
                <a:gd name="T12" fmla="*/ 1337 w 1543"/>
                <a:gd name="T13" fmla="*/ 141 h 683"/>
                <a:gd name="T14" fmla="*/ 1459 w 1543"/>
                <a:gd name="T15" fmla="*/ 315 h 683"/>
                <a:gd name="T16" fmla="*/ 409 w 1543"/>
                <a:gd name="T17" fmla="*/ 594 h 683"/>
                <a:gd name="T18" fmla="*/ 409 w 1543"/>
                <a:gd name="T19" fmla="*/ 594 h 683"/>
                <a:gd name="T20" fmla="*/ 11 w 1543"/>
                <a:gd name="T21" fmla="*/ 446 h 683"/>
                <a:gd name="T22" fmla="*/ 1084 w 1543"/>
                <a:gd name="T23" fmla="*/ 0 h 683"/>
                <a:gd name="T24" fmla="*/ 1327 w 1543"/>
                <a:gd name="T25" fmla="*/ 503 h 683"/>
                <a:gd name="T26" fmla="*/ 1327 w 1543"/>
                <a:gd name="T27" fmla="*/ 683 h 683"/>
                <a:gd name="T28" fmla="*/ 1327 w 1543"/>
                <a:gd name="T29" fmla="*/ 503 h 683"/>
                <a:gd name="T30" fmla="*/ 1281 w 1543"/>
                <a:gd name="T31" fmla="*/ 593 h 683"/>
                <a:gd name="T32" fmla="*/ 1372 w 1543"/>
                <a:gd name="T33" fmla="*/ 593 h 683"/>
                <a:gd name="T34" fmla="*/ 502 w 1543"/>
                <a:gd name="T35" fmla="*/ 503 h 683"/>
                <a:gd name="T36" fmla="*/ 502 w 1543"/>
                <a:gd name="T37" fmla="*/ 683 h 683"/>
                <a:gd name="T38" fmla="*/ 502 w 1543"/>
                <a:gd name="T39" fmla="*/ 503 h 683"/>
                <a:gd name="T40" fmla="*/ 457 w 1543"/>
                <a:gd name="T41" fmla="*/ 593 h 683"/>
                <a:gd name="T42" fmla="*/ 547 w 1543"/>
                <a:gd name="T43" fmla="*/ 593 h 683"/>
                <a:gd name="T44" fmla="*/ 785 w 1543"/>
                <a:gd name="T45" fmla="*/ 503 h 683"/>
                <a:gd name="T46" fmla="*/ 785 w 1543"/>
                <a:gd name="T47" fmla="*/ 683 h 683"/>
                <a:gd name="T48" fmla="*/ 785 w 1543"/>
                <a:gd name="T49" fmla="*/ 503 h 683"/>
                <a:gd name="T50" fmla="*/ 740 w 1543"/>
                <a:gd name="T51" fmla="*/ 593 h 683"/>
                <a:gd name="T52" fmla="*/ 830 w 1543"/>
                <a:gd name="T53" fmla="*/ 593 h 683"/>
                <a:gd name="T54" fmla="*/ 653 w 1543"/>
                <a:gd name="T55" fmla="*/ 593 h 683"/>
                <a:gd name="T56" fmla="*/ 634 w 1543"/>
                <a:gd name="T57" fmla="*/ 603 h 683"/>
                <a:gd name="T58" fmla="*/ 582 w 1543"/>
                <a:gd name="T59" fmla="*/ 488 h 683"/>
                <a:gd name="T60" fmla="*/ 653 w 1543"/>
                <a:gd name="T61" fmla="*/ 593 h 683"/>
                <a:gd name="T62" fmla="*/ 370 w 1543"/>
                <a:gd name="T63" fmla="*/ 593 h 683"/>
                <a:gd name="T64" fmla="*/ 350 w 1543"/>
                <a:gd name="T65" fmla="*/ 603 h 683"/>
                <a:gd name="T66" fmla="*/ 299 w 1543"/>
                <a:gd name="T67" fmla="*/ 488 h 683"/>
                <a:gd name="T68" fmla="*/ 1195 w 1543"/>
                <a:gd name="T69" fmla="*/ 593 h 683"/>
                <a:gd name="T70" fmla="*/ 917 w 1543"/>
                <a:gd name="T71" fmla="*/ 603 h 683"/>
                <a:gd name="T72" fmla="*/ 865 w 1543"/>
                <a:gd name="T73" fmla="*/ 488 h 683"/>
                <a:gd name="T74" fmla="*/ 1195 w 1543"/>
                <a:gd name="T75" fmla="*/ 593 h 683"/>
                <a:gd name="T76" fmla="*/ 1458 w 1543"/>
                <a:gd name="T77" fmla="*/ 603 h 683"/>
                <a:gd name="T78" fmla="*/ 1407 w 1543"/>
                <a:gd name="T79" fmla="*/ 488 h 683"/>
                <a:gd name="T80" fmla="*/ 1476 w 1543"/>
                <a:gd name="T81" fmla="*/ 603 h 683"/>
                <a:gd name="T82" fmla="*/ 219 w 1543"/>
                <a:gd name="T83" fmla="*/ 503 h 683"/>
                <a:gd name="T84" fmla="*/ 219 w 1543"/>
                <a:gd name="T85" fmla="*/ 683 h 683"/>
                <a:gd name="T86" fmla="*/ 309 w 1543"/>
                <a:gd name="T87" fmla="*/ 593 h 683"/>
                <a:gd name="T88" fmla="*/ 174 w 1543"/>
                <a:gd name="T89" fmla="*/ 593 h 683"/>
                <a:gd name="T90" fmla="*/ 264 w 1543"/>
                <a:gd name="T91" fmla="*/ 593 h 683"/>
                <a:gd name="T92" fmla="*/ 174 w 1543"/>
                <a:gd name="T93" fmla="*/ 593 h 683"/>
                <a:gd name="T94" fmla="*/ 87 w 1543"/>
                <a:gd name="T95" fmla="*/ 603 h 683"/>
                <a:gd name="T96" fmla="*/ 8 w 1543"/>
                <a:gd name="T97" fmla="*/ 488 h 683"/>
                <a:gd name="T98" fmla="*/ 87 w 1543"/>
                <a:gd name="T99" fmla="*/ 593 h 6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543" h="683">
                  <a:moveTo>
                    <a:pt x="1534" y="356"/>
                  </a:moveTo>
                  <a:cubicBezTo>
                    <a:pt x="1534" y="356"/>
                    <a:pt x="1487" y="236"/>
                    <a:pt x="1459" y="170"/>
                  </a:cubicBezTo>
                  <a:cubicBezTo>
                    <a:pt x="1442" y="130"/>
                    <a:pt x="1412" y="86"/>
                    <a:pt x="1337" y="86"/>
                  </a:cubicBezTo>
                  <a:lnTo>
                    <a:pt x="1187" y="86"/>
                  </a:lnTo>
                  <a:cubicBezTo>
                    <a:pt x="1157" y="86"/>
                    <a:pt x="1140" y="99"/>
                    <a:pt x="1140" y="130"/>
                  </a:cubicBezTo>
                  <a:lnTo>
                    <a:pt x="1140" y="445"/>
                  </a:lnTo>
                  <a:lnTo>
                    <a:pt x="1534" y="446"/>
                  </a:lnTo>
                  <a:lnTo>
                    <a:pt x="1534" y="356"/>
                  </a:lnTo>
                  <a:close/>
                  <a:moveTo>
                    <a:pt x="1409" y="315"/>
                  </a:moveTo>
                  <a:lnTo>
                    <a:pt x="1356" y="266"/>
                  </a:lnTo>
                  <a:cubicBezTo>
                    <a:pt x="1345" y="256"/>
                    <a:pt x="1335" y="247"/>
                    <a:pt x="1300" y="247"/>
                  </a:cubicBezTo>
                  <a:lnTo>
                    <a:pt x="1195" y="247"/>
                  </a:lnTo>
                  <a:lnTo>
                    <a:pt x="1195" y="141"/>
                  </a:lnTo>
                  <a:lnTo>
                    <a:pt x="1337" y="141"/>
                  </a:lnTo>
                  <a:cubicBezTo>
                    <a:pt x="1379" y="141"/>
                    <a:pt x="1395" y="159"/>
                    <a:pt x="1409" y="191"/>
                  </a:cubicBezTo>
                  <a:cubicBezTo>
                    <a:pt x="1424" y="226"/>
                    <a:pt x="1444" y="276"/>
                    <a:pt x="1459" y="315"/>
                  </a:cubicBezTo>
                  <a:lnTo>
                    <a:pt x="1409" y="315"/>
                  </a:lnTo>
                  <a:close/>
                  <a:moveTo>
                    <a:pt x="409" y="594"/>
                  </a:moveTo>
                  <a:cubicBezTo>
                    <a:pt x="410" y="594"/>
                    <a:pt x="410" y="594"/>
                    <a:pt x="410" y="594"/>
                  </a:cubicBezTo>
                  <a:lnTo>
                    <a:pt x="409" y="594"/>
                  </a:lnTo>
                  <a:close/>
                  <a:moveTo>
                    <a:pt x="1084" y="446"/>
                  </a:moveTo>
                  <a:lnTo>
                    <a:pt x="11" y="446"/>
                  </a:lnTo>
                  <a:lnTo>
                    <a:pt x="11" y="0"/>
                  </a:lnTo>
                  <a:lnTo>
                    <a:pt x="1084" y="0"/>
                  </a:lnTo>
                  <a:lnTo>
                    <a:pt x="1084" y="446"/>
                  </a:lnTo>
                  <a:close/>
                  <a:moveTo>
                    <a:pt x="1327" y="503"/>
                  </a:moveTo>
                  <a:cubicBezTo>
                    <a:pt x="1277" y="503"/>
                    <a:pt x="1237" y="543"/>
                    <a:pt x="1237" y="593"/>
                  </a:cubicBezTo>
                  <a:cubicBezTo>
                    <a:pt x="1237" y="643"/>
                    <a:pt x="1277" y="683"/>
                    <a:pt x="1327" y="683"/>
                  </a:cubicBezTo>
                  <a:cubicBezTo>
                    <a:pt x="1376" y="683"/>
                    <a:pt x="1417" y="643"/>
                    <a:pt x="1417" y="593"/>
                  </a:cubicBezTo>
                  <a:cubicBezTo>
                    <a:pt x="1417" y="543"/>
                    <a:pt x="1376" y="503"/>
                    <a:pt x="1327" y="503"/>
                  </a:cubicBezTo>
                  <a:close/>
                  <a:moveTo>
                    <a:pt x="1327" y="638"/>
                  </a:moveTo>
                  <a:cubicBezTo>
                    <a:pt x="1302" y="638"/>
                    <a:pt x="1281" y="618"/>
                    <a:pt x="1281" y="593"/>
                  </a:cubicBezTo>
                  <a:cubicBezTo>
                    <a:pt x="1281" y="568"/>
                    <a:pt x="1302" y="548"/>
                    <a:pt x="1327" y="548"/>
                  </a:cubicBezTo>
                  <a:cubicBezTo>
                    <a:pt x="1351" y="548"/>
                    <a:pt x="1372" y="568"/>
                    <a:pt x="1372" y="593"/>
                  </a:cubicBezTo>
                  <a:cubicBezTo>
                    <a:pt x="1372" y="618"/>
                    <a:pt x="1351" y="638"/>
                    <a:pt x="1327" y="638"/>
                  </a:cubicBezTo>
                  <a:close/>
                  <a:moveTo>
                    <a:pt x="502" y="503"/>
                  </a:moveTo>
                  <a:cubicBezTo>
                    <a:pt x="452" y="503"/>
                    <a:pt x="412" y="543"/>
                    <a:pt x="412" y="593"/>
                  </a:cubicBezTo>
                  <a:cubicBezTo>
                    <a:pt x="412" y="643"/>
                    <a:pt x="452" y="683"/>
                    <a:pt x="502" y="683"/>
                  </a:cubicBezTo>
                  <a:cubicBezTo>
                    <a:pt x="552" y="683"/>
                    <a:pt x="592" y="643"/>
                    <a:pt x="592" y="593"/>
                  </a:cubicBezTo>
                  <a:cubicBezTo>
                    <a:pt x="592" y="543"/>
                    <a:pt x="552" y="503"/>
                    <a:pt x="502" y="503"/>
                  </a:cubicBezTo>
                  <a:close/>
                  <a:moveTo>
                    <a:pt x="502" y="638"/>
                  </a:moveTo>
                  <a:cubicBezTo>
                    <a:pt x="477" y="638"/>
                    <a:pt x="457" y="618"/>
                    <a:pt x="457" y="593"/>
                  </a:cubicBezTo>
                  <a:cubicBezTo>
                    <a:pt x="457" y="568"/>
                    <a:pt x="477" y="548"/>
                    <a:pt x="502" y="548"/>
                  </a:cubicBezTo>
                  <a:cubicBezTo>
                    <a:pt x="527" y="548"/>
                    <a:pt x="547" y="568"/>
                    <a:pt x="547" y="593"/>
                  </a:cubicBezTo>
                  <a:cubicBezTo>
                    <a:pt x="547" y="618"/>
                    <a:pt x="527" y="638"/>
                    <a:pt x="502" y="638"/>
                  </a:cubicBezTo>
                  <a:close/>
                  <a:moveTo>
                    <a:pt x="785" y="503"/>
                  </a:moveTo>
                  <a:cubicBezTo>
                    <a:pt x="735" y="503"/>
                    <a:pt x="695" y="543"/>
                    <a:pt x="695" y="593"/>
                  </a:cubicBezTo>
                  <a:cubicBezTo>
                    <a:pt x="695" y="643"/>
                    <a:pt x="735" y="683"/>
                    <a:pt x="785" y="683"/>
                  </a:cubicBezTo>
                  <a:cubicBezTo>
                    <a:pt x="835" y="683"/>
                    <a:pt x="875" y="643"/>
                    <a:pt x="875" y="593"/>
                  </a:cubicBezTo>
                  <a:cubicBezTo>
                    <a:pt x="875" y="543"/>
                    <a:pt x="835" y="503"/>
                    <a:pt x="785" y="503"/>
                  </a:cubicBezTo>
                  <a:close/>
                  <a:moveTo>
                    <a:pt x="785" y="638"/>
                  </a:moveTo>
                  <a:cubicBezTo>
                    <a:pt x="760" y="638"/>
                    <a:pt x="740" y="618"/>
                    <a:pt x="740" y="593"/>
                  </a:cubicBezTo>
                  <a:cubicBezTo>
                    <a:pt x="740" y="568"/>
                    <a:pt x="760" y="548"/>
                    <a:pt x="785" y="548"/>
                  </a:cubicBezTo>
                  <a:cubicBezTo>
                    <a:pt x="810" y="548"/>
                    <a:pt x="830" y="568"/>
                    <a:pt x="830" y="593"/>
                  </a:cubicBezTo>
                  <a:cubicBezTo>
                    <a:pt x="830" y="618"/>
                    <a:pt x="810" y="638"/>
                    <a:pt x="785" y="638"/>
                  </a:cubicBezTo>
                  <a:close/>
                  <a:moveTo>
                    <a:pt x="653" y="593"/>
                  </a:moveTo>
                  <a:cubicBezTo>
                    <a:pt x="653" y="596"/>
                    <a:pt x="653" y="599"/>
                    <a:pt x="653" y="603"/>
                  </a:cubicBezTo>
                  <a:lnTo>
                    <a:pt x="634" y="603"/>
                  </a:lnTo>
                  <a:cubicBezTo>
                    <a:pt x="634" y="599"/>
                    <a:pt x="634" y="596"/>
                    <a:pt x="634" y="593"/>
                  </a:cubicBezTo>
                  <a:cubicBezTo>
                    <a:pt x="634" y="550"/>
                    <a:pt x="613" y="512"/>
                    <a:pt x="582" y="488"/>
                  </a:cubicBezTo>
                  <a:lnTo>
                    <a:pt x="704" y="488"/>
                  </a:lnTo>
                  <a:cubicBezTo>
                    <a:pt x="673" y="513"/>
                    <a:pt x="653" y="550"/>
                    <a:pt x="653" y="593"/>
                  </a:cubicBezTo>
                  <a:close/>
                  <a:moveTo>
                    <a:pt x="422" y="488"/>
                  </a:moveTo>
                  <a:cubicBezTo>
                    <a:pt x="390" y="512"/>
                    <a:pt x="370" y="550"/>
                    <a:pt x="370" y="593"/>
                  </a:cubicBezTo>
                  <a:cubicBezTo>
                    <a:pt x="370" y="596"/>
                    <a:pt x="370" y="603"/>
                    <a:pt x="370" y="603"/>
                  </a:cubicBezTo>
                  <a:lnTo>
                    <a:pt x="350" y="603"/>
                  </a:lnTo>
                  <a:cubicBezTo>
                    <a:pt x="350" y="599"/>
                    <a:pt x="351" y="596"/>
                    <a:pt x="351" y="593"/>
                  </a:cubicBezTo>
                  <a:cubicBezTo>
                    <a:pt x="351" y="550"/>
                    <a:pt x="331" y="512"/>
                    <a:pt x="299" y="488"/>
                  </a:cubicBezTo>
                  <a:lnTo>
                    <a:pt x="422" y="488"/>
                  </a:lnTo>
                  <a:close/>
                  <a:moveTo>
                    <a:pt x="1195" y="593"/>
                  </a:moveTo>
                  <a:cubicBezTo>
                    <a:pt x="1195" y="596"/>
                    <a:pt x="1195" y="599"/>
                    <a:pt x="1195" y="603"/>
                  </a:cubicBezTo>
                  <a:lnTo>
                    <a:pt x="917" y="603"/>
                  </a:lnTo>
                  <a:cubicBezTo>
                    <a:pt x="917" y="599"/>
                    <a:pt x="917" y="596"/>
                    <a:pt x="917" y="593"/>
                  </a:cubicBezTo>
                  <a:cubicBezTo>
                    <a:pt x="917" y="550"/>
                    <a:pt x="897" y="513"/>
                    <a:pt x="865" y="488"/>
                  </a:cubicBezTo>
                  <a:lnTo>
                    <a:pt x="1247" y="488"/>
                  </a:lnTo>
                  <a:cubicBezTo>
                    <a:pt x="1215" y="512"/>
                    <a:pt x="1195" y="550"/>
                    <a:pt x="1195" y="593"/>
                  </a:cubicBezTo>
                  <a:close/>
                  <a:moveTo>
                    <a:pt x="1476" y="603"/>
                  </a:moveTo>
                  <a:lnTo>
                    <a:pt x="1458" y="603"/>
                  </a:lnTo>
                  <a:cubicBezTo>
                    <a:pt x="1459" y="599"/>
                    <a:pt x="1459" y="596"/>
                    <a:pt x="1459" y="593"/>
                  </a:cubicBezTo>
                  <a:cubicBezTo>
                    <a:pt x="1459" y="550"/>
                    <a:pt x="1438" y="512"/>
                    <a:pt x="1407" y="488"/>
                  </a:cubicBezTo>
                  <a:lnTo>
                    <a:pt x="1537" y="488"/>
                  </a:lnTo>
                  <a:cubicBezTo>
                    <a:pt x="1537" y="555"/>
                    <a:pt x="1543" y="603"/>
                    <a:pt x="1476" y="603"/>
                  </a:cubicBezTo>
                  <a:close/>
                  <a:moveTo>
                    <a:pt x="219" y="503"/>
                  </a:moveTo>
                  <a:lnTo>
                    <a:pt x="219" y="503"/>
                  </a:lnTo>
                  <a:cubicBezTo>
                    <a:pt x="169" y="503"/>
                    <a:pt x="129" y="543"/>
                    <a:pt x="129" y="593"/>
                  </a:cubicBezTo>
                  <a:cubicBezTo>
                    <a:pt x="129" y="643"/>
                    <a:pt x="169" y="683"/>
                    <a:pt x="219" y="683"/>
                  </a:cubicBezTo>
                  <a:lnTo>
                    <a:pt x="219" y="683"/>
                  </a:lnTo>
                  <a:cubicBezTo>
                    <a:pt x="269" y="683"/>
                    <a:pt x="309" y="643"/>
                    <a:pt x="309" y="593"/>
                  </a:cubicBezTo>
                  <a:cubicBezTo>
                    <a:pt x="309" y="543"/>
                    <a:pt x="269" y="503"/>
                    <a:pt x="219" y="503"/>
                  </a:cubicBezTo>
                  <a:close/>
                  <a:moveTo>
                    <a:pt x="174" y="593"/>
                  </a:moveTo>
                  <a:cubicBezTo>
                    <a:pt x="174" y="568"/>
                    <a:pt x="194" y="548"/>
                    <a:pt x="219" y="548"/>
                  </a:cubicBezTo>
                  <a:cubicBezTo>
                    <a:pt x="244" y="548"/>
                    <a:pt x="264" y="568"/>
                    <a:pt x="264" y="593"/>
                  </a:cubicBezTo>
                  <a:cubicBezTo>
                    <a:pt x="264" y="618"/>
                    <a:pt x="244" y="638"/>
                    <a:pt x="219" y="638"/>
                  </a:cubicBezTo>
                  <a:cubicBezTo>
                    <a:pt x="194" y="638"/>
                    <a:pt x="174" y="618"/>
                    <a:pt x="174" y="593"/>
                  </a:cubicBezTo>
                  <a:close/>
                  <a:moveTo>
                    <a:pt x="87" y="593"/>
                  </a:moveTo>
                  <a:cubicBezTo>
                    <a:pt x="87" y="596"/>
                    <a:pt x="87" y="599"/>
                    <a:pt x="87" y="603"/>
                  </a:cubicBezTo>
                  <a:lnTo>
                    <a:pt x="69" y="603"/>
                  </a:lnTo>
                  <a:cubicBezTo>
                    <a:pt x="0" y="603"/>
                    <a:pt x="8" y="555"/>
                    <a:pt x="8" y="488"/>
                  </a:cubicBezTo>
                  <a:lnTo>
                    <a:pt x="139" y="488"/>
                  </a:lnTo>
                  <a:cubicBezTo>
                    <a:pt x="107" y="512"/>
                    <a:pt x="87" y="550"/>
                    <a:pt x="87" y="593"/>
                  </a:cubicBezTo>
                  <a:close/>
                </a:path>
              </a:pathLst>
            </a:custGeom>
            <a:solidFill>
              <a:srgbClr val="106E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2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4418C-2787-4A87-9F10-592CA43C7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CABA22D-25EF-6A5B-29E2-B0D06428A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E8EE3080-5F1F-83D4-697B-9993F2D63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B711F99F-4BE1-79A9-B4A2-1D5E6F930DC9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>
                <a:solidFill>
                  <a:schemeClr val="bg1"/>
                </a:solidFill>
              </a:rPr>
              <a:t>Produção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32CAC958-0D93-65E7-3D7E-6EC287F47D73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45189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/>
              <a:t>Emplacamento</a:t>
            </a:r>
            <a:endParaRPr lang="en-US"/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3D86B73F-2798-17FD-237E-CBDB9F1B6E6A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Exportação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16" name="TextBox 22">
            <a:extLst>
              <a:ext uri="{FF2B5EF4-FFF2-40B4-BE49-F238E27FC236}">
                <a16:creationId xmlns:a16="http://schemas.microsoft.com/office/drawing/2014/main" id="{4FBCE8AB-6281-B9E8-5D84-ABA14DE413A5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Importados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17" name="TextBox 22">
            <a:extLst>
              <a:ext uri="{FF2B5EF4-FFF2-40B4-BE49-F238E27FC236}">
                <a16:creationId xmlns:a16="http://schemas.microsoft.com/office/drawing/2014/main" id="{D6194F5C-F3F7-CF5F-F237-3686FC7DF5A3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(em mil unidades)</a:t>
            </a:r>
            <a:endParaRPr lang="en-US" sz="1400" b="0">
              <a:solidFill>
                <a:srgbClr val="045189"/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46B5032B-4621-4862-C6E3-A581C78F7F6E}"/>
              </a:ext>
            </a:extLst>
          </p:cNvPr>
          <p:cNvSpPr txBox="1">
            <a:spLocks/>
          </p:cNvSpPr>
          <p:nvPr/>
        </p:nvSpPr>
        <p:spPr>
          <a:xfrm>
            <a:off x="9478985" y="6355179"/>
            <a:ext cx="1568112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*Furgões, Vans, Picapes até 3,5t</a:t>
            </a: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4567E41E-5EF6-19E7-1E49-2600129A2241}"/>
              </a:ext>
            </a:extLst>
          </p:cNvPr>
          <p:cNvSpPr txBox="1"/>
          <p:nvPr/>
        </p:nvSpPr>
        <p:spPr>
          <a:xfrm>
            <a:off x="621751" y="347738"/>
            <a:ext cx="392113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2400">
                <a:solidFill>
                  <a:srgbClr val="045189"/>
                </a:solidFill>
              </a:rPr>
              <a:t>Produção </a:t>
            </a:r>
            <a:r>
              <a:rPr lang="pt-BR" sz="2000" b="0">
                <a:solidFill>
                  <a:srgbClr val="045189"/>
                </a:solidFill>
              </a:rPr>
              <a:t>|</a:t>
            </a:r>
            <a:r>
              <a:rPr lang="pt-BR" sz="2400">
                <a:solidFill>
                  <a:srgbClr val="045189"/>
                </a:solidFill>
              </a:rPr>
              <a:t> Veículos Leves</a:t>
            </a:r>
            <a:endParaRPr lang="en-US" sz="2300">
              <a:solidFill>
                <a:srgbClr val="045189"/>
              </a:solidFill>
            </a:endParaRPr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E31154C-AB14-05E5-9B84-60F70FEDE09E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4296229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ítulo 1">
            <a:extLst>
              <a:ext uri="{FF2B5EF4-FFF2-40B4-BE49-F238E27FC236}">
                <a16:creationId xmlns:a16="http://schemas.microsoft.com/office/drawing/2014/main" id="{FC1E5ACF-C255-E7CD-BD54-CD4D4E47706A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Fonte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Anfavea</a:t>
            </a: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1217F63E-B474-BD90-4FBB-F629FE0589B1}"/>
              </a:ext>
            </a:extLst>
          </p:cNvPr>
          <p:cNvSpPr/>
          <p:nvPr/>
        </p:nvSpPr>
        <p:spPr>
          <a:xfrm>
            <a:off x="6872458" y="4431052"/>
            <a:ext cx="3214801" cy="1609912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latin typeface="Exo 2" pitchFamily="2" charset="0"/>
            </a:endParaRPr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B470153B-2D8C-2562-8174-4051426A30BF}"/>
              </a:ext>
            </a:extLst>
          </p:cNvPr>
          <p:cNvSpPr/>
          <p:nvPr/>
        </p:nvSpPr>
        <p:spPr>
          <a:xfrm>
            <a:off x="1398833" y="4445599"/>
            <a:ext cx="3463507" cy="1609912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latin typeface="Exo 2" pitchFamily="2" charset="0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6BAEBA43-6805-B53C-7D44-E2FA4A4AD6F2}"/>
              </a:ext>
            </a:extLst>
          </p:cNvPr>
          <p:cNvSpPr/>
          <p:nvPr/>
        </p:nvSpPr>
        <p:spPr>
          <a:xfrm>
            <a:off x="4075529" y="1328018"/>
            <a:ext cx="130621" cy="130621"/>
          </a:xfrm>
          <a:prstGeom prst="rect">
            <a:avLst/>
          </a:prstGeom>
          <a:solidFill>
            <a:srgbClr val="2E6B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Exo 2" pitchFamily="2" charset="0"/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885D7844-E103-3536-B855-BE50F49335C5}"/>
              </a:ext>
            </a:extLst>
          </p:cNvPr>
          <p:cNvSpPr txBox="1"/>
          <p:nvPr/>
        </p:nvSpPr>
        <p:spPr>
          <a:xfrm>
            <a:off x="4268400" y="1278488"/>
            <a:ext cx="172330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 dirty="0">
                <a:solidFill>
                  <a:srgbClr val="045189"/>
                </a:solidFill>
              </a:rPr>
              <a:t>Automóveis</a:t>
            </a:r>
            <a:endParaRPr lang="en-US" sz="1400" b="0" dirty="0">
              <a:solidFill>
                <a:srgbClr val="045189"/>
              </a:solidFill>
            </a:endParaRP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9B205ABB-52EA-8516-5933-7B940AAB0AE9}"/>
              </a:ext>
            </a:extLst>
          </p:cNvPr>
          <p:cNvSpPr/>
          <p:nvPr/>
        </p:nvSpPr>
        <p:spPr>
          <a:xfrm>
            <a:off x="5352848" y="1328018"/>
            <a:ext cx="130621" cy="130621"/>
          </a:xfrm>
          <a:prstGeom prst="rect">
            <a:avLst/>
          </a:prstGeom>
          <a:solidFill>
            <a:srgbClr val="46B1E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Exo 2" pitchFamily="2" charset="0"/>
            </a:endParaRPr>
          </a:p>
        </p:txBody>
      </p:sp>
      <p:sp>
        <p:nvSpPr>
          <p:cNvPr id="40" name="TextBox 22">
            <a:extLst>
              <a:ext uri="{FF2B5EF4-FFF2-40B4-BE49-F238E27FC236}">
                <a16:creationId xmlns:a16="http://schemas.microsoft.com/office/drawing/2014/main" id="{25FE5CA4-9A30-AAFA-598B-1100CB7C341E}"/>
              </a:ext>
            </a:extLst>
          </p:cNvPr>
          <p:cNvSpPr txBox="1"/>
          <p:nvPr/>
        </p:nvSpPr>
        <p:spPr>
          <a:xfrm>
            <a:off x="5553347" y="1278488"/>
            <a:ext cx="1535434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Comerciais Leves*</a:t>
            </a:r>
            <a:endParaRPr lang="en-US" sz="1400" b="0">
              <a:solidFill>
                <a:srgbClr val="045189"/>
              </a:solidFill>
            </a:endParaRPr>
          </a:p>
        </p:txBody>
      </p:sp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0360DF5F-786E-1C5E-7A6C-155BA9A448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6082901"/>
              </p:ext>
            </p:extLst>
          </p:nvPr>
        </p:nvGraphicFramePr>
        <p:xfrm>
          <a:off x="508725" y="1530787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Gráfico 41">
            <a:extLst>
              <a:ext uri="{FF2B5EF4-FFF2-40B4-BE49-F238E27FC236}">
                <a16:creationId xmlns:a16="http://schemas.microsoft.com/office/drawing/2014/main" id="{779F0047-B69E-1B8E-9233-A146FE5F9E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1114490"/>
              </p:ext>
            </p:extLst>
          </p:nvPr>
        </p:nvGraphicFramePr>
        <p:xfrm>
          <a:off x="6048809" y="965469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Freeform 9">
            <a:extLst>
              <a:ext uri="{FF2B5EF4-FFF2-40B4-BE49-F238E27FC236}">
                <a16:creationId xmlns:a16="http://schemas.microsoft.com/office/drawing/2014/main" id="{5FE47B78-AA30-B9F4-F56A-E659EF7B400E}"/>
              </a:ext>
            </a:extLst>
          </p:cNvPr>
          <p:cNvSpPr>
            <a:spLocks noEditPoints="1"/>
          </p:cNvSpPr>
          <p:nvPr/>
        </p:nvSpPr>
        <p:spPr bwMode="auto">
          <a:xfrm>
            <a:off x="1605450" y="5460680"/>
            <a:ext cx="756691" cy="333379"/>
          </a:xfrm>
          <a:custGeom>
            <a:avLst/>
            <a:gdLst>
              <a:gd name="T0" fmla="*/ 835 w 1128"/>
              <a:gd name="T1" fmla="*/ 268 h 497"/>
              <a:gd name="T2" fmla="*/ 423 w 1128"/>
              <a:gd name="T3" fmla="*/ 129 h 497"/>
              <a:gd name="T4" fmla="*/ 617 w 1128"/>
              <a:gd name="T5" fmla="*/ 0 h 497"/>
              <a:gd name="T6" fmla="*/ 1008 w 1128"/>
              <a:gd name="T7" fmla="*/ 143 h 497"/>
              <a:gd name="T8" fmla="*/ 1104 w 1128"/>
              <a:gd name="T9" fmla="*/ 268 h 497"/>
              <a:gd name="T10" fmla="*/ 909 w 1128"/>
              <a:gd name="T11" fmla="*/ 247 h 497"/>
              <a:gd name="T12" fmla="*/ 474 w 1128"/>
              <a:gd name="T13" fmla="*/ 41 h 497"/>
              <a:gd name="T14" fmla="*/ 560 w 1128"/>
              <a:gd name="T15" fmla="*/ 127 h 497"/>
              <a:gd name="T16" fmla="*/ 617 w 1128"/>
              <a:gd name="T17" fmla="*/ 42 h 497"/>
              <a:gd name="T18" fmla="*/ 602 w 1128"/>
              <a:gd name="T19" fmla="*/ 127 h 497"/>
              <a:gd name="T20" fmla="*/ 617 w 1128"/>
              <a:gd name="T21" fmla="*/ 42 h 497"/>
              <a:gd name="T22" fmla="*/ 1070 w 1128"/>
              <a:gd name="T23" fmla="*/ 205 h 497"/>
              <a:gd name="T24" fmla="*/ 970 w 1128"/>
              <a:gd name="T25" fmla="*/ 178 h 497"/>
              <a:gd name="T26" fmla="*/ 979 w 1128"/>
              <a:gd name="T27" fmla="*/ 210 h 497"/>
              <a:gd name="T28" fmla="*/ 1074 w 1128"/>
              <a:gd name="T29" fmla="*/ 226 h 497"/>
              <a:gd name="T30" fmla="*/ 1018 w 1128"/>
              <a:gd name="T31" fmla="*/ 299 h 497"/>
              <a:gd name="T32" fmla="*/ 1050 w 1128"/>
              <a:gd name="T33" fmla="*/ 399 h 497"/>
              <a:gd name="T34" fmla="*/ 1128 w 1128"/>
              <a:gd name="T35" fmla="*/ 344 h 497"/>
              <a:gd name="T36" fmla="*/ 1117 w 1128"/>
              <a:gd name="T37" fmla="*/ 299 h 497"/>
              <a:gd name="T38" fmla="*/ 139 w 1128"/>
              <a:gd name="T39" fmla="*/ 268 h 497"/>
              <a:gd name="T40" fmla="*/ 13 w 1128"/>
              <a:gd name="T41" fmla="*/ 238 h 497"/>
              <a:gd name="T42" fmla="*/ 391 w 1128"/>
              <a:gd name="T43" fmla="*/ 126 h 497"/>
              <a:gd name="T44" fmla="*/ 287 w 1128"/>
              <a:gd name="T45" fmla="*/ 268 h 497"/>
              <a:gd name="T46" fmla="*/ 49 w 1128"/>
              <a:gd name="T47" fmla="*/ 172 h 497"/>
              <a:gd name="T48" fmla="*/ 36 w 1128"/>
              <a:gd name="T49" fmla="*/ 195 h 497"/>
              <a:gd name="T50" fmla="*/ 67 w 1128"/>
              <a:gd name="T51" fmla="*/ 246 h 497"/>
              <a:gd name="T52" fmla="*/ 49 w 1128"/>
              <a:gd name="T53" fmla="*/ 172 h 497"/>
              <a:gd name="T54" fmla="*/ 213 w 1128"/>
              <a:gd name="T55" fmla="*/ 408 h 497"/>
              <a:gd name="T56" fmla="*/ 213 w 1128"/>
              <a:gd name="T57" fmla="*/ 367 h 497"/>
              <a:gd name="T58" fmla="*/ 213 w 1128"/>
              <a:gd name="T59" fmla="*/ 279 h 497"/>
              <a:gd name="T60" fmla="*/ 213 w 1128"/>
              <a:gd name="T61" fmla="*/ 497 h 497"/>
              <a:gd name="T62" fmla="*/ 213 w 1128"/>
              <a:gd name="T63" fmla="*/ 279 h 497"/>
              <a:gd name="T64" fmla="*/ 273 w 1128"/>
              <a:gd name="T65" fmla="*/ 388 h 497"/>
              <a:gd name="T66" fmla="*/ 153 w 1128"/>
              <a:gd name="T67" fmla="*/ 388 h 497"/>
              <a:gd name="T68" fmla="*/ 0 w 1128"/>
              <a:gd name="T69" fmla="*/ 322 h 497"/>
              <a:gd name="T70" fmla="*/ 72 w 1128"/>
              <a:gd name="T71" fmla="*/ 399 h 497"/>
              <a:gd name="T72" fmla="*/ 103 w 1128"/>
              <a:gd name="T73" fmla="*/ 299 h 497"/>
              <a:gd name="T74" fmla="*/ 0 w 1128"/>
              <a:gd name="T75" fmla="*/ 322 h 497"/>
              <a:gd name="T76" fmla="*/ 323 w 1128"/>
              <a:gd name="T77" fmla="*/ 299 h 497"/>
              <a:gd name="T78" fmla="*/ 354 w 1128"/>
              <a:gd name="T79" fmla="*/ 399 h 497"/>
              <a:gd name="T80" fmla="*/ 768 w 1128"/>
              <a:gd name="T81" fmla="*/ 388 h 497"/>
              <a:gd name="T82" fmla="*/ 888 w 1128"/>
              <a:gd name="T83" fmla="*/ 388 h 497"/>
              <a:gd name="T84" fmla="*/ 929 w 1128"/>
              <a:gd name="T85" fmla="*/ 388 h 497"/>
              <a:gd name="T86" fmla="*/ 888 w 1128"/>
              <a:gd name="T87" fmla="*/ 388 h 497"/>
              <a:gd name="T88" fmla="*/ 1018 w 1128"/>
              <a:gd name="T89" fmla="*/ 388 h 497"/>
              <a:gd name="T90" fmla="*/ 800 w 1128"/>
              <a:gd name="T91" fmla="*/ 388 h 497"/>
              <a:gd name="T92" fmla="*/ 909 w 1128"/>
              <a:gd name="T93" fmla="*/ 448 h 497"/>
              <a:gd name="T94" fmla="*/ 909 w 1128"/>
              <a:gd name="T95" fmla="*/ 327 h 497"/>
              <a:gd name="T96" fmla="*/ 909 w 1128"/>
              <a:gd name="T97" fmla="*/ 4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28" h="497">
                <a:moveTo>
                  <a:pt x="909" y="247"/>
                </a:moveTo>
                <a:cubicBezTo>
                  <a:pt x="882" y="247"/>
                  <a:pt x="856" y="254"/>
                  <a:pt x="835" y="268"/>
                </a:cubicBezTo>
                <a:lnTo>
                  <a:pt x="423" y="268"/>
                </a:lnTo>
                <a:lnTo>
                  <a:pt x="423" y="129"/>
                </a:lnTo>
                <a:cubicBezTo>
                  <a:pt x="424" y="81"/>
                  <a:pt x="428" y="51"/>
                  <a:pt x="441" y="0"/>
                </a:cubicBezTo>
                <a:lnTo>
                  <a:pt x="617" y="0"/>
                </a:lnTo>
                <a:cubicBezTo>
                  <a:pt x="724" y="0"/>
                  <a:pt x="779" y="61"/>
                  <a:pt x="841" y="115"/>
                </a:cubicBezTo>
                <a:cubicBezTo>
                  <a:pt x="841" y="115"/>
                  <a:pt x="934" y="130"/>
                  <a:pt x="1008" y="143"/>
                </a:cubicBezTo>
                <a:cubicBezTo>
                  <a:pt x="1062" y="153"/>
                  <a:pt x="1085" y="163"/>
                  <a:pt x="1092" y="201"/>
                </a:cubicBezTo>
                <a:lnTo>
                  <a:pt x="1104" y="268"/>
                </a:lnTo>
                <a:lnTo>
                  <a:pt x="982" y="268"/>
                </a:lnTo>
                <a:cubicBezTo>
                  <a:pt x="961" y="254"/>
                  <a:pt x="936" y="247"/>
                  <a:pt x="909" y="247"/>
                </a:cubicBezTo>
                <a:close/>
                <a:moveTo>
                  <a:pt x="560" y="42"/>
                </a:moveTo>
                <a:lnTo>
                  <a:pt x="474" y="41"/>
                </a:lnTo>
                <a:cubicBezTo>
                  <a:pt x="468" y="73"/>
                  <a:pt x="465" y="98"/>
                  <a:pt x="464" y="127"/>
                </a:cubicBezTo>
                <a:lnTo>
                  <a:pt x="560" y="127"/>
                </a:lnTo>
                <a:lnTo>
                  <a:pt x="560" y="42"/>
                </a:lnTo>
                <a:close/>
                <a:moveTo>
                  <a:pt x="617" y="42"/>
                </a:moveTo>
                <a:lnTo>
                  <a:pt x="602" y="42"/>
                </a:lnTo>
                <a:lnTo>
                  <a:pt x="602" y="127"/>
                </a:lnTo>
                <a:lnTo>
                  <a:pt x="793" y="127"/>
                </a:lnTo>
                <a:cubicBezTo>
                  <a:pt x="741" y="81"/>
                  <a:pt x="696" y="42"/>
                  <a:pt x="617" y="42"/>
                </a:cubicBezTo>
                <a:close/>
                <a:moveTo>
                  <a:pt x="1074" y="226"/>
                </a:moveTo>
                <a:lnTo>
                  <a:pt x="1070" y="205"/>
                </a:lnTo>
                <a:cubicBezTo>
                  <a:pt x="1067" y="193"/>
                  <a:pt x="1064" y="185"/>
                  <a:pt x="1051" y="178"/>
                </a:cubicBezTo>
                <a:lnTo>
                  <a:pt x="970" y="178"/>
                </a:lnTo>
                <a:cubicBezTo>
                  <a:pt x="959" y="178"/>
                  <a:pt x="957" y="185"/>
                  <a:pt x="964" y="193"/>
                </a:cubicBezTo>
                <a:cubicBezTo>
                  <a:pt x="971" y="202"/>
                  <a:pt x="973" y="204"/>
                  <a:pt x="979" y="210"/>
                </a:cubicBezTo>
                <a:cubicBezTo>
                  <a:pt x="996" y="226"/>
                  <a:pt x="1022" y="226"/>
                  <a:pt x="1054" y="226"/>
                </a:cubicBezTo>
                <a:lnTo>
                  <a:pt x="1074" y="226"/>
                </a:lnTo>
                <a:close/>
                <a:moveTo>
                  <a:pt x="1117" y="299"/>
                </a:moveTo>
                <a:lnTo>
                  <a:pt x="1018" y="299"/>
                </a:lnTo>
                <a:cubicBezTo>
                  <a:pt x="1038" y="324"/>
                  <a:pt x="1050" y="354"/>
                  <a:pt x="1050" y="388"/>
                </a:cubicBezTo>
                <a:lnTo>
                  <a:pt x="1050" y="399"/>
                </a:lnTo>
                <a:cubicBezTo>
                  <a:pt x="1050" y="399"/>
                  <a:pt x="1090" y="387"/>
                  <a:pt x="1100" y="384"/>
                </a:cubicBezTo>
                <a:cubicBezTo>
                  <a:pt x="1124" y="377"/>
                  <a:pt x="1128" y="364"/>
                  <a:pt x="1128" y="344"/>
                </a:cubicBezTo>
                <a:cubicBezTo>
                  <a:pt x="1128" y="338"/>
                  <a:pt x="1128" y="323"/>
                  <a:pt x="1128" y="323"/>
                </a:cubicBezTo>
                <a:cubicBezTo>
                  <a:pt x="1128" y="314"/>
                  <a:pt x="1124" y="305"/>
                  <a:pt x="1117" y="299"/>
                </a:cubicBezTo>
                <a:moveTo>
                  <a:pt x="213" y="247"/>
                </a:moveTo>
                <a:cubicBezTo>
                  <a:pt x="186" y="247"/>
                  <a:pt x="161" y="254"/>
                  <a:pt x="139" y="268"/>
                </a:cubicBezTo>
                <a:lnTo>
                  <a:pt x="13" y="268"/>
                </a:lnTo>
                <a:lnTo>
                  <a:pt x="13" y="238"/>
                </a:lnTo>
                <a:cubicBezTo>
                  <a:pt x="13" y="214"/>
                  <a:pt x="9" y="155"/>
                  <a:pt x="31" y="126"/>
                </a:cubicBezTo>
                <a:cubicBezTo>
                  <a:pt x="31" y="126"/>
                  <a:pt x="257" y="126"/>
                  <a:pt x="391" y="126"/>
                </a:cubicBezTo>
                <a:lnTo>
                  <a:pt x="391" y="268"/>
                </a:lnTo>
                <a:lnTo>
                  <a:pt x="287" y="268"/>
                </a:lnTo>
                <a:cubicBezTo>
                  <a:pt x="265" y="254"/>
                  <a:pt x="240" y="247"/>
                  <a:pt x="213" y="247"/>
                </a:cubicBezTo>
                <a:close/>
                <a:moveTo>
                  <a:pt x="49" y="172"/>
                </a:moveTo>
                <a:lnTo>
                  <a:pt x="38" y="172"/>
                </a:lnTo>
                <a:cubicBezTo>
                  <a:pt x="37" y="180"/>
                  <a:pt x="36" y="187"/>
                  <a:pt x="36" y="195"/>
                </a:cubicBezTo>
                <a:lnTo>
                  <a:pt x="36" y="247"/>
                </a:lnTo>
                <a:lnTo>
                  <a:pt x="67" y="246"/>
                </a:lnTo>
                <a:lnTo>
                  <a:pt x="67" y="208"/>
                </a:lnTo>
                <a:cubicBezTo>
                  <a:pt x="67" y="191"/>
                  <a:pt x="70" y="172"/>
                  <a:pt x="49" y="172"/>
                </a:cubicBezTo>
                <a:close/>
                <a:moveTo>
                  <a:pt x="192" y="388"/>
                </a:moveTo>
                <a:cubicBezTo>
                  <a:pt x="192" y="399"/>
                  <a:pt x="202" y="408"/>
                  <a:pt x="213" y="408"/>
                </a:cubicBezTo>
                <a:cubicBezTo>
                  <a:pt x="225" y="408"/>
                  <a:pt x="234" y="399"/>
                  <a:pt x="234" y="388"/>
                </a:cubicBezTo>
                <a:cubicBezTo>
                  <a:pt x="234" y="376"/>
                  <a:pt x="225" y="367"/>
                  <a:pt x="213" y="367"/>
                </a:cubicBezTo>
                <a:cubicBezTo>
                  <a:pt x="202" y="367"/>
                  <a:pt x="192" y="376"/>
                  <a:pt x="192" y="388"/>
                </a:cubicBezTo>
                <a:close/>
                <a:moveTo>
                  <a:pt x="213" y="279"/>
                </a:moveTo>
                <a:cubicBezTo>
                  <a:pt x="273" y="279"/>
                  <a:pt x="322" y="328"/>
                  <a:pt x="322" y="388"/>
                </a:cubicBezTo>
                <a:cubicBezTo>
                  <a:pt x="322" y="448"/>
                  <a:pt x="273" y="497"/>
                  <a:pt x="213" y="497"/>
                </a:cubicBezTo>
                <a:cubicBezTo>
                  <a:pt x="153" y="497"/>
                  <a:pt x="104" y="448"/>
                  <a:pt x="104" y="388"/>
                </a:cubicBezTo>
                <a:cubicBezTo>
                  <a:pt x="104" y="328"/>
                  <a:pt x="153" y="279"/>
                  <a:pt x="213" y="279"/>
                </a:cubicBezTo>
                <a:close/>
                <a:moveTo>
                  <a:pt x="213" y="448"/>
                </a:moveTo>
                <a:cubicBezTo>
                  <a:pt x="246" y="448"/>
                  <a:pt x="273" y="421"/>
                  <a:pt x="273" y="388"/>
                </a:cubicBezTo>
                <a:cubicBezTo>
                  <a:pt x="273" y="355"/>
                  <a:pt x="246" y="327"/>
                  <a:pt x="213" y="327"/>
                </a:cubicBezTo>
                <a:cubicBezTo>
                  <a:pt x="180" y="327"/>
                  <a:pt x="153" y="355"/>
                  <a:pt x="153" y="388"/>
                </a:cubicBezTo>
                <a:cubicBezTo>
                  <a:pt x="153" y="421"/>
                  <a:pt x="180" y="448"/>
                  <a:pt x="213" y="448"/>
                </a:cubicBezTo>
                <a:close/>
                <a:moveTo>
                  <a:pt x="0" y="322"/>
                </a:moveTo>
                <a:lnTo>
                  <a:pt x="0" y="353"/>
                </a:lnTo>
                <a:cubicBezTo>
                  <a:pt x="0" y="384"/>
                  <a:pt x="27" y="387"/>
                  <a:pt x="72" y="399"/>
                </a:cubicBezTo>
                <a:lnTo>
                  <a:pt x="72" y="388"/>
                </a:lnTo>
                <a:cubicBezTo>
                  <a:pt x="72" y="354"/>
                  <a:pt x="84" y="324"/>
                  <a:pt x="103" y="299"/>
                </a:cubicBezTo>
                <a:lnTo>
                  <a:pt x="12" y="299"/>
                </a:lnTo>
                <a:cubicBezTo>
                  <a:pt x="5" y="305"/>
                  <a:pt x="0" y="312"/>
                  <a:pt x="0" y="322"/>
                </a:cubicBezTo>
                <a:close/>
                <a:moveTo>
                  <a:pt x="799" y="299"/>
                </a:moveTo>
                <a:lnTo>
                  <a:pt x="323" y="299"/>
                </a:lnTo>
                <a:cubicBezTo>
                  <a:pt x="342" y="324"/>
                  <a:pt x="354" y="354"/>
                  <a:pt x="354" y="388"/>
                </a:cubicBezTo>
                <a:lnTo>
                  <a:pt x="354" y="399"/>
                </a:lnTo>
                <a:cubicBezTo>
                  <a:pt x="479" y="399"/>
                  <a:pt x="636" y="399"/>
                  <a:pt x="768" y="399"/>
                </a:cubicBezTo>
                <a:lnTo>
                  <a:pt x="768" y="388"/>
                </a:lnTo>
                <a:cubicBezTo>
                  <a:pt x="768" y="354"/>
                  <a:pt x="779" y="324"/>
                  <a:pt x="799" y="299"/>
                </a:cubicBezTo>
                <a:close/>
                <a:moveTo>
                  <a:pt x="888" y="388"/>
                </a:moveTo>
                <a:cubicBezTo>
                  <a:pt x="888" y="399"/>
                  <a:pt x="897" y="408"/>
                  <a:pt x="909" y="408"/>
                </a:cubicBezTo>
                <a:cubicBezTo>
                  <a:pt x="920" y="408"/>
                  <a:pt x="929" y="399"/>
                  <a:pt x="929" y="388"/>
                </a:cubicBezTo>
                <a:cubicBezTo>
                  <a:pt x="929" y="376"/>
                  <a:pt x="920" y="367"/>
                  <a:pt x="909" y="367"/>
                </a:cubicBezTo>
                <a:cubicBezTo>
                  <a:pt x="897" y="367"/>
                  <a:pt x="888" y="376"/>
                  <a:pt x="888" y="388"/>
                </a:cubicBezTo>
                <a:close/>
                <a:moveTo>
                  <a:pt x="909" y="279"/>
                </a:moveTo>
                <a:cubicBezTo>
                  <a:pt x="969" y="279"/>
                  <a:pt x="1018" y="328"/>
                  <a:pt x="1018" y="388"/>
                </a:cubicBezTo>
                <a:cubicBezTo>
                  <a:pt x="1018" y="448"/>
                  <a:pt x="969" y="497"/>
                  <a:pt x="909" y="497"/>
                </a:cubicBezTo>
                <a:cubicBezTo>
                  <a:pt x="849" y="497"/>
                  <a:pt x="800" y="448"/>
                  <a:pt x="800" y="388"/>
                </a:cubicBezTo>
                <a:cubicBezTo>
                  <a:pt x="800" y="328"/>
                  <a:pt x="849" y="279"/>
                  <a:pt x="909" y="279"/>
                </a:cubicBezTo>
                <a:close/>
                <a:moveTo>
                  <a:pt x="909" y="448"/>
                </a:moveTo>
                <a:cubicBezTo>
                  <a:pt x="942" y="448"/>
                  <a:pt x="969" y="421"/>
                  <a:pt x="969" y="388"/>
                </a:cubicBezTo>
                <a:cubicBezTo>
                  <a:pt x="969" y="355"/>
                  <a:pt x="942" y="327"/>
                  <a:pt x="909" y="327"/>
                </a:cubicBezTo>
                <a:cubicBezTo>
                  <a:pt x="875" y="327"/>
                  <a:pt x="849" y="355"/>
                  <a:pt x="849" y="388"/>
                </a:cubicBezTo>
                <a:cubicBezTo>
                  <a:pt x="849" y="421"/>
                  <a:pt x="875" y="448"/>
                  <a:pt x="909" y="44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00163952-AE93-FB5E-2B1B-0EE0AD74E6F4}"/>
              </a:ext>
            </a:extLst>
          </p:cNvPr>
          <p:cNvGrpSpPr/>
          <p:nvPr/>
        </p:nvGrpSpPr>
        <p:grpSpPr>
          <a:xfrm>
            <a:off x="1673676" y="4762349"/>
            <a:ext cx="620238" cy="249647"/>
            <a:chOff x="1766888" y="3587750"/>
            <a:chExt cx="635000" cy="255588"/>
          </a:xfrm>
          <a:solidFill>
            <a:srgbClr val="2E6BF5"/>
          </a:solidFill>
        </p:grpSpPr>
        <p:sp>
          <p:nvSpPr>
            <p:cNvPr id="60" name="Freeform 10">
              <a:extLst>
                <a:ext uri="{FF2B5EF4-FFF2-40B4-BE49-F238E27FC236}">
                  <a16:creationId xmlns:a16="http://schemas.microsoft.com/office/drawing/2014/main" id="{D8D2688E-4EB7-6F40-7AAF-91097F1201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213" y="3744913"/>
              <a:ext cx="98425" cy="98425"/>
            </a:xfrm>
            <a:custGeom>
              <a:avLst/>
              <a:gdLst>
                <a:gd name="T0" fmla="*/ 72 w 144"/>
                <a:gd name="T1" fmla="*/ 111 h 145"/>
                <a:gd name="T2" fmla="*/ 34 w 144"/>
                <a:gd name="T3" fmla="*/ 72 h 145"/>
                <a:gd name="T4" fmla="*/ 72 w 144"/>
                <a:gd name="T5" fmla="*/ 34 h 145"/>
                <a:gd name="T6" fmla="*/ 110 w 144"/>
                <a:gd name="T7" fmla="*/ 72 h 145"/>
                <a:gd name="T8" fmla="*/ 72 w 144"/>
                <a:gd name="T9" fmla="*/ 111 h 145"/>
                <a:gd name="T10" fmla="*/ 72 w 144"/>
                <a:gd name="T11" fmla="*/ 0 h 145"/>
                <a:gd name="T12" fmla="*/ 0 w 144"/>
                <a:gd name="T13" fmla="*/ 72 h 145"/>
                <a:gd name="T14" fmla="*/ 72 w 144"/>
                <a:gd name="T15" fmla="*/ 145 h 145"/>
                <a:gd name="T16" fmla="*/ 144 w 144"/>
                <a:gd name="T17" fmla="*/ 72 h 145"/>
                <a:gd name="T18" fmla="*/ 72 w 144"/>
                <a:gd name="T1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5">
                  <a:moveTo>
                    <a:pt x="72" y="111"/>
                  </a:moveTo>
                  <a:cubicBezTo>
                    <a:pt x="51" y="111"/>
                    <a:pt x="34" y="94"/>
                    <a:pt x="34" y="72"/>
                  </a:cubicBezTo>
                  <a:cubicBezTo>
                    <a:pt x="34" y="51"/>
                    <a:pt x="51" y="34"/>
                    <a:pt x="72" y="34"/>
                  </a:cubicBezTo>
                  <a:cubicBezTo>
                    <a:pt x="93" y="34"/>
                    <a:pt x="110" y="51"/>
                    <a:pt x="110" y="72"/>
                  </a:cubicBezTo>
                  <a:cubicBezTo>
                    <a:pt x="110" y="94"/>
                    <a:pt x="93" y="111"/>
                    <a:pt x="72" y="111"/>
                  </a:cubicBezTo>
                  <a:close/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5"/>
                    <a:pt x="72" y="145"/>
                  </a:cubicBezTo>
                  <a:cubicBezTo>
                    <a:pt x="111" y="145"/>
                    <a:pt x="144" y="112"/>
                    <a:pt x="144" y="72"/>
                  </a:cubicBezTo>
                  <a:cubicBezTo>
                    <a:pt x="144" y="32"/>
                    <a:pt x="111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61" name="Oval 11">
              <a:extLst>
                <a:ext uri="{FF2B5EF4-FFF2-40B4-BE49-F238E27FC236}">
                  <a16:creationId xmlns:a16="http://schemas.microsoft.com/office/drawing/2014/main" id="{FCEEDC31-8581-A51B-D428-69526DE42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0551" y="3778250"/>
              <a:ext cx="30163" cy="31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62" name="Freeform 12">
              <a:extLst>
                <a:ext uri="{FF2B5EF4-FFF2-40B4-BE49-F238E27FC236}">
                  <a16:creationId xmlns:a16="http://schemas.microsoft.com/office/drawing/2014/main" id="{4785AC90-5CF4-6EDD-4814-C1DF571D2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888" y="3775075"/>
              <a:ext cx="46038" cy="39688"/>
            </a:xfrm>
            <a:custGeom>
              <a:avLst/>
              <a:gdLst>
                <a:gd name="T0" fmla="*/ 0 w 68"/>
                <a:gd name="T1" fmla="*/ 32 h 58"/>
                <a:gd name="T2" fmla="*/ 20 w 68"/>
                <a:gd name="T3" fmla="*/ 54 h 58"/>
                <a:gd name="T4" fmla="*/ 65 w 68"/>
                <a:gd name="T5" fmla="*/ 58 h 58"/>
                <a:gd name="T6" fmla="*/ 65 w 68"/>
                <a:gd name="T7" fmla="*/ 26 h 58"/>
                <a:gd name="T8" fmla="*/ 68 w 68"/>
                <a:gd name="T9" fmla="*/ 0 h 58"/>
                <a:gd name="T10" fmla="*/ 0 w 68"/>
                <a:gd name="T11" fmla="*/ 0 h 58"/>
                <a:gd name="T12" fmla="*/ 0 w 68"/>
                <a:gd name="T13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58">
                  <a:moveTo>
                    <a:pt x="0" y="32"/>
                  </a:moveTo>
                  <a:cubicBezTo>
                    <a:pt x="0" y="48"/>
                    <a:pt x="9" y="53"/>
                    <a:pt x="20" y="54"/>
                  </a:cubicBezTo>
                  <a:cubicBezTo>
                    <a:pt x="26" y="55"/>
                    <a:pt x="38" y="56"/>
                    <a:pt x="65" y="58"/>
                  </a:cubicBezTo>
                  <a:lnTo>
                    <a:pt x="65" y="26"/>
                  </a:lnTo>
                  <a:cubicBezTo>
                    <a:pt x="65" y="17"/>
                    <a:pt x="66" y="8"/>
                    <a:pt x="68" y="0"/>
                  </a:cubicBez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63" name="Freeform 13">
              <a:extLst>
                <a:ext uri="{FF2B5EF4-FFF2-40B4-BE49-F238E27FC236}">
                  <a16:creationId xmlns:a16="http://schemas.microsoft.com/office/drawing/2014/main" id="{907DC6EA-4E0A-A3F3-9C77-887C6DEB59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8213" y="3744913"/>
              <a:ext cx="98425" cy="98425"/>
            </a:xfrm>
            <a:custGeom>
              <a:avLst/>
              <a:gdLst>
                <a:gd name="T0" fmla="*/ 72 w 143"/>
                <a:gd name="T1" fmla="*/ 111 h 145"/>
                <a:gd name="T2" fmla="*/ 33 w 143"/>
                <a:gd name="T3" fmla="*/ 72 h 145"/>
                <a:gd name="T4" fmla="*/ 72 w 143"/>
                <a:gd name="T5" fmla="*/ 34 h 145"/>
                <a:gd name="T6" fmla="*/ 110 w 143"/>
                <a:gd name="T7" fmla="*/ 72 h 145"/>
                <a:gd name="T8" fmla="*/ 72 w 143"/>
                <a:gd name="T9" fmla="*/ 111 h 145"/>
                <a:gd name="T10" fmla="*/ 72 w 143"/>
                <a:gd name="T11" fmla="*/ 0 h 145"/>
                <a:gd name="T12" fmla="*/ 0 w 143"/>
                <a:gd name="T13" fmla="*/ 72 h 145"/>
                <a:gd name="T14" fmla="*/ 72 w 143"/>
                <a:gd name="T15" fmla="*/ 145 h 145"/>
                <a:gd name="T16" fmla="*/ 143 w 143"/>
                <a:gd name="T17" fmla="*/ 72 h 145"/>
                <a:gd name="T18" fmla="*/ 72 w 143"/>
                <a:gd name="T1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5">
                  <a:moveTo>
                    <a:pt x="72" y="111"/>
                  </a:moveTo>
                  <a:cubicBezTo>
                    <a:pt x="50" y="111"/>
                    <a:pt x="33" y="94"/>
                    <a:pt x="33" y="72"/>
                  </a:cubicBezTo>
                  <a:cubicBezTo>
                    <a:pt x="33" y="51"/>
                    <a:pt x="50" y="34"/>
                    <a:pt x="72" y="34"/>
                  </a:cubicBezTo>
                  <a:cubicBezTo>
                    <a:pt x="93" y="34"/>
                    <a:pt x="110" y="51"/>
                    <a:pt x="110" y="72"/>
                  </a:cubicBezTo>
                  <a:cubicBezTo>
                    <a:pt x="110" y="94"/>
                    <a:pt x="93" y="111"/>
                    <a:pt x="72" y="111"/>
                  </a:cubicBezTo>
                  <a:close/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5"/>
                    <a:pt x="72" y="145"/>
                  </a:cubicBezTo>
                  <a:cubicBezTo>
                    <a:pt x="111" y="145"/>
                    <a:pt x="143" y="112"/>
                    <a:pt x="143" y="72"/>
                  </a:cubicBezTo>
                  <a:cubicBezTo>
                    <a:pt x="143" y="32"/>
                    <a:pt x="111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64" name="Freeform 14">
              <a:extLst>
                <a:ext uri="{FF2B5EF4-FFF2-40B4-BE49-F238E27FC236}">
                  <a16:creationId xmlns:a16="http://schemas.microsoft.com/office/drawing/2014/main" id="{1B4624DD-D3C1-4863-D81C-60E7DA406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3775075"/>
              <a:ext cx="255588" cy="46038"/>
            </a:xfrm>
            <a:custGeom>
              <a:avLst/>
              <a:gdLst>
                <a:gd name="T0" fmla="*/ 3 w 372"/>
                <a:gd name="T1" fmla="*/ 26 h 66"/>
                <a:gd name="T2" fmla="*/ 3 w 372"/>
                <a:gd name="T3" fmla="*/ 66 h 66"/>
                <a:gd name="T4" fmla="*/ 368 w 372"/>
                <a:gd name="T5" fmla="*/ 66 h 66"/>
                <a:gd name="T6" fmla="*/ 368 w 372"/>
                <a:gd name="T7" fmla="*/ 26 h 66"/>
                <a:gd name="T8" fmla="*/ 372 w 372"/>
                <a:gd name="T9" fmla="*/ 0 h 66"/>
                <a:gd name="T10" fmla="*/ 0 w 372"/>
                <a:gd name="T11" fmla="*/ 0 h 66"/>
                <a:gd name="T12" fmla="*/ 3 w 372"/>
                <a:gd name="T13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" h="66">
                  <a:moveTo>
                    <a:pt x="3" y="26"/>
                  </a:moveTo>
                  <a:lnTo>
                    <a:pt x="3" y="66"/>
                  </a:lnTo>
                  <a:lnTo>
                    <a:pt x="368" y="66"/>
                  </a:lnTo>
                  <a:lnTo>
                    <a:pt x="368" y="26"/>
                  </a:lnTo>
                  <a:cubicBezTo>
                    <a:pt x="368" y="17"/>
                    <a:pt x="370" y="8"/>
                    <a:pt x="372" y="0"/>
                  </a:cubicBezTo>
                  <a:lnTo>
                    <a:pt x="0" y="0"/>
                  </a:lnTo>
                  <a:cubicBezTo>
                    <a:pt x="2" y="8"/>
                    <a:pt x="3" y="17"/>
                    <a:pt x="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65" name="Freeform 15">
              <a:extLst>
                <a:ext uri="{FF2B5EF4-FFF2-40B4-BE49-F238E27FC236}">
                  <a16:creationId xmlns:a16="http://schemas.microsoft.com/office/drawing/2014/main" id="{6B096D49-E6C0-6560-E824-7DA35B1C1A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888" y="3587750"/>
              <a:ext cx="635000" cy="168275"/>
            </a:xfrm>
            <a:custGeom>
              <a:avLst/>
              <a:gdLst>
                <a:gd name="T0" fmla="*/ 861 w 924"/>
                <a:gd name="T1" fmla="*/ 206 h 246"/>
                <a:gd name="T2" fmla="*/ 796 w 924"/>
                <a:gd name="T3" fmla="*/ 195 h 246"/>
                <a:gd name="T4" fmla="*/ 790 w 924"/>
                <a:gd name="T5" fmla="*/ 180 h 246"/>
                <a:gd name="T6" fmla="*/ 868 w 924"/>
                <a:gd name="T7" fmla="*/ 180 h 246"/>
                <a:gd name="T8" fmla="*/ 895 w 924"/>
                <a:gd name="T9" fmla="*/ 206 h 246"/>
                <a:gd name="T10" fmla="*/ 861 w 924"/>
                <a:gd name="T11" fmla="*/ 206 h 246"/>
                <a:gd name="T12" fmla="*/ 49 w 924"/>
                <a:gd name="T13" fmla="*/ 156 h 246"/>
                <a:gd name="T14" fmla="*/ 41 w 924"/>
                <a:gd name="T15" fmla="*/ 203 h 246"/>
                <a:gd name="T16" fmla="*/ 18 w 924"/>
                <a:gd name="T17" fmla="*/ 203 h 246"/>
                <a:gd name="T18" fmla="*/ 18 w 924"/>
                <a:gd name="T19" fmla="*/ 147 h 246"/>
                <a:gd name="T20" fmla="*/ 18 w 924"/>
                <a:gd name="T21" fmla="*/ 142 h 246"/>
                <a:gd name="T22" fmla="*/ 40 w 924"/>
                <a:gd name="T23" fmla="*/ 142 h 246"/>
                <a:gd name="T24" fmla="*/ 49 w 924"/>
                <a:gd name="T25" fmla="*/ 156 h 246"/>
                <a:gd name="T26" fmla="*/ 875 w 924"/>
                <a:gd name="T27" fmla="*/ 162 h 246"/>
                <a:gd name="T28" fmla="*/ 677 w 924"/>
                <a:gd name="T29" fmla="*/ 106 h 246"/>
                <a:gd name="T30" fmla="*/ 385 w 924"/>
                <a:gd name="T31" fmla="*/ 1 h 246"/>
                <a:gd name="T32" fmla="*/ 308 w 924"/>
                <a:gd name="T33" fmla="*/ 5 h 246"/>
                <a:gd name="T34" fmla="*/ 100 w 924"/>
                <a:gd name="T35" fmla="*/ 79 h 246"/>
                <a:gd name="T36" fmla="*/ 59 w 924"/>
                <a:gd name="T37" fmla="*/ 103 h 246"/>
                <a:gd name="T38" fmla="*/ 46 w 924"/>
                <a:gd name="T39" fmla="*/ 103 h 246"/>
                <a:gd name="T40" fmla="*/ 0 w 924"/>
                <a:gd name="T41" fmla="*/ 147 h 246"/>
                <a:gd name="T42" fmla="*/ 0 w 924"/>
                <a:gd name="T43" fmla="*/ 246 h 246"/>
                <a:gd name="T44" fmla="*/ 81 w 924"/>
                <a:gd name="T45" fmla="*/ 246 h 246"/>
                <a:gd name="T46" fmla="*/ 159 w 924"/>
                <a:gd name="T47" fmla="*/ 204 h 246"/>
                <a:gd name="T48" fmla="*/ 162 w 924"/>
                <a:gd name="T49" fmla="*/ 204 h 246"/>
                <a:gd name="T50" fmla="*/ 158 w 924"/>
                <a:gd name="T51" fmla="*/ 171 h 246"/>
                <a:gd name="T52" fmla="*/ 158 w 924"/>
                <a:gd name="T53" fmla="*/ 133 h 246"/>
                <a:gd name="T54" fmla="*/ 128 w 924"/>
                <a:gd name="T55" fmla="*/ 104 h 246"/>
                <a:gd name="T56" fmla="*/ 349 w 924"/>
                <a:gd name="T57" fmla="*/ 37 h 246"/>
                <a:gd name="T58" fmla="*/ 349 w 924"/>
                <a:gd name="T59" fmla="*/ 136 h 246"/>
                <a:gd name="T60" fmla="*/ 185 w 924"/>
                <a:gd name="T61" fmla="*/ 136 h 246"/>
                <a:gd name="T62" fmla="*/ 185 w 924"/>
                <a:gd name="T63" fmla="*/ 171 h 246"/>
                <a:gd name="T64" fmla="*/ 199 w 924"/>
                <a:gd name="T65" fmla="*/ 213 h 246"/>
                <a:gd name="T66" fmla="*/ 237 w 924"/>
                <a:gd name="T67" fmla="*/ 246 h 246"/>
                <a:gd name="T68" fmla="*/ 385 w 924"/>
                <a:gd name="T69" fmla="*/ 246 h 246"/>
                <a:gd name="T70" fmla="*/ 384 w 924"/>
                <a:gd name="T71" fmla="*/ 37 h 246"/>
                <a:gd name="T72" fmla="*/ 626 w 924"/>
                <a:gd name="T73" fmla="*/ 118 h 246"/>
                <a:gd name="T74" fmla="*/ 605 w 924"/>
                <a:gd name="T75" fmla="*/ 136 h 246"/>
                <a:gd name="T76" fmla="*/ 411 w 924"/>
                <a:gd name="T77" fmla="*/ 136 h 246"/>
                <a:gd name="T78" fmla="*/ 411 w 924"/>
                <a:gd name="T79" fmla="*/ 246 h 246"/>
                <a:gd name="T80" fmla="*/ 635 w 924"/>
                <a:gd name="T81" fmla="*/ 246 h 246"/>
                <a:gd name="T82" fmla="*/ 713 w 924"/>
                <a:gd name="T83" fmla="*/ 204 h 246"/>
                <a:gd name="T84" fmla="*/ 791 w 924"/>
                <a:gd name="T85" fmla="*/ 246 h 246"/>
                <a:gd name="T86" fmla="*/ 924 w 924"/>
                <a:gd name="T87" fmla="*/ 246 h 246"/>
                <a:gd name="T88" fmla="*/ 924 w 924"/>
                <a:gd name="T89" fmla="*/ 231 h 246"/>
                <a:gd name="T90" fmla="*/ 875 w 924"/>
                <a:gd name="T91" fmla="*/ 16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4" h="246">
                  <a:moveTo>
                    <a:pt x="861" y="206"/>
                  </a:moveTo>
                  <a:cubicBezTo>
                    <a:pt x="828" y="206"/>
                    <a:pt x="809" y="206"/>
                    <a:pt x="796" y="195"/>
                  </a:cubicBezTo>
                  <a:cubicBezTo>
                    <a:pt x="784" y="186"/>
                    <a:pt x="785" y="180"/>
                    <a:pt x="790" y="180"/>
                  </a:cubicBezTo>
                  <a:lnTo>
                    <a:pt x="868" y="180"/>
                  </a:lnTo>
                  <a:cubicBezTo>
                    <a:pt x="878" y="184"/>
                    <a:pt x="888" y="196"/>
                    <a:pt x="895" y="206"/>
                  </a:cubicBezTo>
                  <a:lnTo>
                    <a:pt x="861" y="206"/>
                  </a:lnTo>
                  <a:close/>
                  <a:moveTo>
                    <a:pt x="49" y="156"/>
                  </a:moveTo>
                  <a:cubicBezTo>
                    <a:pt x="46" y="175"/>
                    <a:pt x="41" y="203"/>
                    <a:pt x="41" y="203"/>
                  </a:cubicBezTo>
                  <a:lnTo>
                    <a:pt x="18" y="203"/>
                  </a:lnTo>
                  <a:lnTo>
                    <a:pt x="18" y="147"/>
                  </a:lnTo>
                  <a:cubicBezTo>
                    <a:pt x="18" y="145"/>
                    <a:pt x="18" y="144"/>
                    <a:pt x="18" y="142"/>
                  </a:cubicBezTo>
                  <a:lnTo>
                    <a:pt x="40" y="142"/>
                  </a:lnTo>
                  <a:cubicBezTo>
                    <a:pt x="46" y="142"/>
                    <a:pt x="51" y="147"/>
                    <a:pt x="49" y="156"/>
                  </a:cubicBezTo>
                  <a:close/>
                  <a:moveTo>
                    <a:pt x="875" y="162"/>
                  </a:moveTo>
                  <a:cubicBezTo>
                    <a:pt x="826" y="140"/>
                    <a:pt x="760" y="128"/>
                    <a:pt x="677" y="106"/>
                  </a:cubicBezTo>
                  <a:cubicBezTo>
                    <a:pt x="587" y="55"/>
                    <a:pt x="492" y="4"/>
                    <a:pt x="385" y="1"/>
                  </a:cubicBezTo>
                  <a:cubicBezTo>
                    <a:pt x="350" y="0"/>
                    <a:pt x="308" y="5"/>
                    <a:pt x="308" y="5"/>
                  </a:cubicBezTo>
                  <a:cubicBezTo>
                    <a:pt x="203" y="16"/>
                    <a:pt x="148" y="52"/>
                    <a:pt x="100" y="79"/>
                  </a:cubicBezTo>
                  <a:cubicBezTo>
                    <a:pt x="92" y="84"/>
                    <a:pt x="59" y="103"/>
                    <a:pt x="59" y="103"/>
                  </a:cubicBezTo>
                  <a:lnTo>
                    <a:pt x="46" y="103"/>
                  </a:lnTo>
                  <a:cubicBezTo>
                    <a:pt x="18" y="103"/>
                    <a:pt x="0" y="120"/>
                    <a:pt x="0" y="147"/>
                  </a:cubicBezTo>
                  <a:lnTo>
                    <a:pt x="0" y="246"/>
                  </a:lnTo>
                  <a:lnTo>
                    <a:pt x="81" y="246"/>
                  </a:lnTo>
                  <a:cubicBezTo>
                    <a:pt x="98" y="220"/>
                    <a:pt x="127" y="204"/>
                    <a:pt x="159" y="204"/>
                  </a:cubicBezTo>
                  <a:cubicBezTo>
                    <a:pt x="160" y="204"/>
                    <a:pt x="161" y="204"/>
                    <a:pt x="162" y="204"/>
                  </a:cubicBezTo>
                  <a:cubicBezTo>
                    <a:pt x="158" y="193"/>
                    <a:pt x="158" y="181"/>
                    <a:pt x="158" y="171"/>
                  </a:cubicBezTo>
                  <a:lnTo>
                    <a:pt x="158" y="133"/>
                  </a:lnTo>
                  <a:lnTo>
                    <a:pt x="128" y="104"/>
                  </a:lnTo>
                  <a:cubicBezTo>
                    <a:pt x="179" y="75"/>
                    <a:pt x="236" y="42"/>
                    <a:pt x="349" y="37"/>
                  </a:cubicBezTo>
                  <a:lnTo>
                    <a:pt x="349" y="136"/>
                  </a:lnTo>
                  <a:lnTo>
                    <a:pt x="185" y="136"/>
                  </a:lnTo>
                  <a:lnTo>
                    <a:pt x="185" y="171"/>
                  </a:lnTo>
                  <a:cubicBezTo>
                    <a:pt x="185" y="192"/>
                    <a:pt x="189" y="205"/>
                    <a:pt x="199" y="213"/>
                  </a:cubicBezTo>
                  <a:cubicBezTo>
                    <a:pt x="215" y="220"/>
                    <a:pt x="228" y="231"/>
                    <a:pt x="237" y="246"/>
                  </a:cubicBezTo>
                  <a:lnTo>
                    <a:pt x="385" y="246"/>
                  </a:lnTo>
                  <a:lnTo>
                    <a:pt x="384" y="37"/>
                  </a:lnTo>
                  <a:cubicBezTo>
                    <a:pt x="469" y="39"/>
                    <a:pt x="543" y="74"/>
                    <a:pt x="626" y="118"/>
                  </a:cubicBezTo>
                  <a:cubicBezTo>
                    <a:pt x="626" y="125"/>
                    <a:pt x="626" y="136"/>
                    <a:pt x="605" y="136"/>
                  </a:cubicBezTo>
                  <a:lnTo>
                    <a:pt x="411" y="136"/>
                  </a:lnTo>
                  <a:lnTo>
                    <a:pt x="411" y="246"/>
                  </a:lnTo>
                  <a:lnTo>
                    <a:pt x="635" y="246"/>
                  </a:lnTo>
                  <a:cubicBezTo>
                    <a:pt x="652" y="220"/>
                    <a:pt x="680" y="204"/>
                    <a:pt x="713" y="204"/>
                  </a:cubicBezTo>
                  <a:cubicBezTo>
                    <a:pt x="745" y="204"/>
                    <a:pt x="774" y="220"/>
                    <a:pt x="791" y="246"/>
                  </a:cubicBezTo>
                  <a:lnTo>
                    <a:pt x="924" y="246"/>
                  </a:lnTo>
                  <a:lnTo>
                    <a:pt x="924" y="231"/>
                  </a:lnTo>
                  <a:cubicBezTo>
                    <a:pt x="924" y="210"/>
                    <a:pt x="901" y="174"/>
                    <a:pt x="875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66" name="Freeform 16">
              <a:extLst>
                <a:ext uri="{FF2B5EF4-FFF2-40B4-BE49-F238E27FC236}">
                  <a16:creationId xmlns:a16="http://schemas.microsoft.com/office/drawing/2014/main" id="{9E50541B-E4C0-13FC-0C81-324013F5F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338" y="3775075"/>
              <a:ext cx="82550" cy="46038"/>
            </a:xfrm>
            <a:custGeom>
              <a:avLst/>
              <a:gdLst>
                <a:gd name="T0" fmla="*/ 4 w 121"/>
                <a:gd name="T1" fmla="*/ 26 h 66"/>
                <a:gd name="T2" fmla="*/ 4 w 121"/>
                <a:gd name="T3" fmla="*/ 66 h 66"/>
                <a:gd name="T4" fmla="*/ 44 w 121"/>
                <a:gd name="T5" fmla="*/ 66 h 66"/>
                <a:gd name="T6" fmla="*/ 121 w 121"/>
                <a:gd name="T7" fmla="*/ 16 h 66"/>
                <a:gd name="T8" fmla="*/ 121 w 121"/>
                <a:gd name="T9" fmla="*/ 0 h 66"/>
                <a:gd name="T10" fmla="*/ 0 w 121"/>
                <a:gd name="T11" fmla="*/ 0 h 66"/>
                <a:gd name="T12" fmla="*/ 4 w 121"/>
                <a:gd name="T13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66">
                  <a:moveTo>
                    <a:pt x="4" y="26"/>
                  </a:moveTo>
                  <a:lnTo>
                    <a:pt x="4" y="66"/>
                  </a:lnTo>
                  <a:lnTo>
                    <a:pt x="44" y="66"/>
                  </a:lnTo>
                  <a:cubicBezTo>
                    <a:pt x="70" y="66"/>
                    <a:pt x="121" y="43"/>
                    <a:pt x="121" y="16"/>
                  </a:cubicBezTo>
                  <a:lnTo>
                    <a:pt x="121" y="0"/>
                  </a:lnTo>
                  <a:lnTo>
                    <a:pt x="0" y="0"/>
                  </a:lnTo>
                  <a:cubicBezTo>
                    <a:pt x="3" y="8"/>
                    <a:pt x="4" y="17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67" name="Oval 17">
              <a:extLst>
                <a:ext uri="{FF2B5EF4-FFF2-40B4-BE49-F238E27FC236}">
                  <a16:creationId xmlns:a16="http://schemas.microsoft.com/office/drawing/2014/main" id="{CF249907-48A9-8578-7E08-13B8921213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551" y="3778250"/>
              <a:ext cx="30163" cy="31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</p:grpSp>
      <p:sp>
        <p:nvSpPr>
          <p:cNvPr id="68" name="Freeform 9">
            <a:extLst>
              <a:ext uri="{FF2B5EF4-FFF2-40B4-BE49-F238E27FC236}">
                <a16:creationId xmlns:a16="http://schemas.microsoft.com/office/drawing/2014/main" id="{C3E3723E-AE39-1EA4-4BA0-05C37727B196}"/>
              </a:ext>
            </a:extLst>
          </p:cNvPr>
          <p:cNvSpPr>
            <a:spLocks noEditPoints="1"/>
          </p:cNvSpPr>
          <p:nvPr/>
        </p:nvSpPr>
        <p:spPr bwMode="auto">
          <a:xfrm>
            <a:off x="7320450" y="5417138"/>
            <a:ext cx="756691" cy="333379"/>
          </a:xfrm>
          <a:custGeom>
            <a:avLst/>
            <a:gdLst>
              <a:gd name="T0" fmla="*/ 835 w 1128"/>
              <a:gd name="T1" fmla="*/ 268 h 497"/>
              <a:gd name="T2" fmla="*/ 423 w 1128"/>
              <a:gd name="T3" fmla="*/ 129 h 497"/>
              <a:gd name="T4" fmla="*/ 617 w 1128"/>
              <a:gd name="T5" fmla="*/ 0 h 497"/>
              <a:gd name="T6" fmla="*/ 1008 w 1128"/>
              <a:gd name="T7" fmla="*/ 143 h 497"/>
              <a:gd name="T8" fmla="*/ 1104 w 1128"/>
              <a:gd name="T9" fmla="*/ 268 h 497"/>
              <a:gd name="T10" fmla="*/ 909 w 1128"/>
              <a:gd name="T11" fmla="*/ 247 h 497"/>
              <a:gd name="T12" fmla="*/ 474 w 1128"/>
              <a:gd name="T13" fmla="*/ 41 h 497"/>
              <a:gd name="T14" fmla="*/ 560 w 1128"/>
              <a:gd name="T15" fmla="*/ 127 h 497"/>
              <a:gd name="T16" fmla="*/ 617 w 1128"/>
              <a:gd name="T17" fmla="*/ 42 h 497"/>
              <a:gd name="T18" fmla="*/ 602 w 1128"/>
              <a:gd name="T19" fmla="*/ 127 h 497"/>
              <a:gd name="T20" fmla="*/ 617 w 1128"/>
              <a:gd name="T21" fmla="*/ 42 h 497"/>
              <a:gd name="T22" fmla="*/ 1070 w 1128"/>
              <a:gd name="T23" fmla="*/ 205 h 497"/>
              <a:gd name="T24" fmla="*/ 970 w 1128"/>
              <a:gd name="T25" fmla="*/ 178 h 497"/>
              <a:gd name="T26" fmla="*/ 979 w 1128"/>
              <a:gd name="T27" fmla="*/ 210 h 497"/>
              <a:gd name="T28" fmla="*/ 1074 w 1128"/>
              <a:gd name="T29" fmla="*/ 226 h 497"/>
              <a:gd name="T30" fmla="*/ 1018 w 1128"/>
              <a:gd name="T31" fmla="*/ 299 h 497"/>
              <a:gd name="T32" fmla="*/ 1050 w 1128"/>
              <a:gd name="T33" fmla="*/ 399 h 497"/>
              <a:gd name="T34" fmla="*/ 1128 w 1128"/>
              <a:gd name="T35" fmla="*/ 344 h 497"/>
              <a:gd name="T36" fmla="*/ 1117 w 1128"/>
              <a:gd name="T37" fmla="*/ 299 h 497"/>
              <a:gd name="T38" fmla="*/ 139 w 1128"/>
              <a:gd name="T39" fmla="*/ 268 h 497"/>
              <a:gd name="T40" fmla="*/ 13 w 1128"/>
              <a:gd name="T41" fmla="*/ 238 h 497"/>
              <a:gd name="T42" fmla="*/ 391 w 1128"/>
              <a:gd name="T43" fmla="*/ 126 h 497"/>
              <a:gd name="T44" fmla="*/ 287 w 1128"/>
              <a:gd name="T45" fmla="*/ 268 h 497"/>
              <a:gd name="T46" fmla="*/ 49 w 1128"/>
              <a:gd name="T47" fmla="*/ 172 h 497"/>
              <a:gd name="T48" fmla="*/ 36 w 1128"/>
              <a:gd name="T49" fmla="*/ 195 h 497"/>
              <a:gd name="T50" fmla="*/ 67 w 1128"/>
              <a:gd name="T51" fmla="*/ 246 h 497"/>
              <a:gd name="T52" fmla="*/ 49 w 1128"/>
              <a:gd name="T53" fmla="*/ 172 h 497"/>
              <a:gd name="T54" fmla="*/ 213 w 1128"/>
              <a:gd name="T55" fmla="*/ 408 h 497"/>
              <a:gd name="T56" fmla="*/ 213 w 1128"/>
              <a:gd name="T57" fmla="*/ 367 h 497"/>
              <a:gd name="T58" fmla="*/ 213 w 1128"/>
              <a:gd name="T59" fmla="*/ 279 h 497"/>
              <a:gd name="T60" fmla="*/ 213 w 1128"/>
              <a:gd name="T61" fmla="*/ 497 h 497"/>
              <a:gd name="T62" fmla="*/ 213 w 1128"/>
              <a:gd name="T63" fmla="*/ 279 h 497"/>
              <a:gd name="T64" fmla="*/ 273 w 1128"/>
              <a:gd name="T65" fmla="*/ 388 h 497"/>
              <a:gd name="T66" fmla="*/ 153 w 1128"/>
              <a:gd name="T67" fmla="*/ 388 h 497"/>
              <a:gd name="T68" fmla="*/ 0 w 1128"/>
              <a:gd name="T69" fmla="*/ 322 h 497"/>
              <a:gd name="T70" fmla="*/ 72 w 1128"/>
              <a:gd name="T71" fmla="*/ 399 h 497"/>
              <a:gd name="T72" fmla="*/ 103 w 1128"/>
              <a:gd name="T73" fmla="*/ 299 h 497"/>
              <a:gd name="T74" fmla="*/ 0 w 1128"/>
              <a:gd name="T75" fmla="*/ 322 h 497"/>
              <a:gd name="T76" fmla="*/ 323 w 1128"/>
              <a:gd name="T77" fmla="*/ 299 h 497"/>
              <a:gd name="T78" fmla="*/ 354 w 1128"/>
              <a:gd name="T79" fmla="*/ 399 h 497"/>
              <a:gd name="T80" fmla="*/ 768 w 1128"/>
              <a:gd name="T81" fmla="*/ 388 h 497"/>
              <a:gd name="T82" fmla="*/ 888 w 1128"/>
              <a:gd name="T83" fmla="*/ 388 h 497"/>
              <a:gd name="T84" fmla="*/ 929 w 1128"/>
              <a:gd name="T85" fmla="*/ 388 h 497"/>
              <a:gd name="T86" fmla="*/ 888 w 1128"/>
              <a:gd name="T87" fmla="*/ 388 h 497"/>
              <a:gd name="T88" fmla="*/ 1018 w 1128"/>
              <a:gd name="T89" fmla="*/ 388 h 497"/>
              <a:gd name="T90" fmla="*/ 800 w 1128"/>
              <a:gd name="T91" fmla="*/ 388 h 497"/>
              <a:gd name="T92" fmla="*/ 909 w 1128"/>
              <a:gd name="T93" fmla="*/ 448 h 497"/>
              <a:gd name="T94" fmla="*/ 909 w 1128"/>
              <a:gd name="T95" fmla="*/ 327 h 497"/>
              <a:gd name="T96" fmla="*/ 909 w 1128"/>
              <a:gd name="T97" fmla="*/ 448 h 4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28" h="497">
                <a:moveTo>
                  <a:pt x="909" y="247"/>
                </a:moveTo>
                <a:cubicBezTo>
                  <a:pt x="882" y="247"/>
                  <a:pt x="856" y="254"/>
                  <a:pt x="835" y="268"/>
                </a:cubicBezTo>
                <a:lnTo>
                  <a:pt x="423" y="268"/>
                </a:lnTo>
                <a:lnTo>
                  <a:pt x="423" y="129"/>
                </a:lnTo>
                <a:cubicBezTo>
                  <a:pt x="424" y="81"/>
                  <a:pt x="428" y="51"/>
                  <a:pt x="441" y="0"/>
                </a:cubicBezTo>
                <a:lnTo>
                  <a:pt x="617" y="0"/>
                </a:lnTo>
                <a:cubicBezTo>
                  <a:pt x="724" y="0"/>
                  <a:pt x="779" y="61"/>
                  <a:pt x="841" y="115"/>
                </a:cubicBezTo>
                <a:cubicBezTo>
                  <a:pt x="841" y="115"/>
                  <a:pt x="934" y="130"/>
                  <a:pt x="1008" y="143"/>
                </a:cubicBezTo>
                <a:cubicBezTo>
                  <a:pt x="1062" y="153"/>
                  <a:pt x="1085" y="163"/>
                  <a:pt x="1092" y="201"/>
                </a:cubicBezTo>
                <a:lnTo>
                  <a:pt x="1104" y="268"/>
                </a:lnTo>
                <a:lnTo>
                  <a:pt x="982" y="268"/>
                </a:lnTo>
                <a:cubicBezTo>
                  <a:pt x="961" y="254"/>
                  <a:pt x="936" y="247"/>
                  <a:pt x="909" y="247"/>
                </a:cubicBezTo>
                <a:close/>
                <a:moveTo>
                  <a:pt x="560" y="42"/>
                </a:moveTo>
                <a:lnTo>
                  <a:pt x="474" y="41"/>
                </a:lnTo>
                <a:cubicBezTo>
                  <a:pt x="468" y="73"/>
                  <a:pt x="465" y="98"/>
                  <a:pt x="464" y="127"/>
                </a:cubicBezTo>
                <a:lnTo>
                  <a:pt x="560" y="127"/>
                </a:lnTo>
                <a:lnTo>
                  <a:pt x="560" y="42"/>
                </a:lnTo>
                <a:close/>
                <a:moveTo>
                  <a:pt x="617" y="42"/>
                </a:moveTo>
                <a:lnTo>
                  <a:pt x="602" y="42"/>
                </a:lnTo>
                <a:lnTo>
                  <a:pt x="602" y="127"/>
                </a:lnTo>
                <a:lnTo>
                  <a:pt x="793" y="127"/>
                </a:lnTo>
                <a:cubicBezTo>
                  <a:pt x="741" y="81"/>
                  <a:pt x="696" y="42"/>
                  <a:pt x="617" y="42"/>
                </a:cubicBezTo>
                <a:close/>
                <a:moveTo>
                  <a:pt x="1074" y="226"/>
                </a:moveTo>
                <a:lnTo>
                  <a:pt x="1070" y="205"/>
                </a:lnTo>
                <a:cubicBezTo>
                  <a:pt x="1067" y="193"/>
                  <a:pt x="1064" y="185"/>
                  <a:pt x="1051" y="178"/>
                </a:cubicBezTo>
                <a:lnTo>
                  <a:pt x="970" y="178"/>
                </a:lnTo>
                <a:cubicBezTo>
                  <a:pt x="959" y="178"/>
                  <a:pt x="957" y="185"/>
                  <a:pt x="964" y="193"/>
                </a:cubicBezTo>
                <a:cubicBezTo>
                  <a:pt x="971" y="202"/>
                  <a:pt x="973" y="204"/>
                  <a:pt x="979" y="210"/>
                </a:cubicBezTo>
                <a:cubicBezTo>
                  <a:pt x="996" y="226"/>
                  <a:pt x="1022" y="226"/>
                  <a:pt x="1054" y="226"/>
                </a:cubicBezTo>
                <a:lnTo>
                  <a:pt x="1074" y="226"/>
                </a:lnTo>
                <a:close/>
                <a:moveTo>
                  <a:pt x="1117" y="299"/>
                </a:moveTo>
                <a:lnTo>
                  <a:pt x="1018" y="299"/>
                </a:lnTo>
                <a:cubicBezTo>
                  <a:pt x="1038" y="324"/>
                  <a:pt x="1050" y="354"/>
                  <a:pt x="1050" y="388"/>
                </a:cubicBezTo>
                <a:lnTo>
                  <a:pt x="1050" y="399"/>
                </a:lnTo>
                <a:cubicBezTo>
                  <a:pt x="1050" y="399"/>
                  <a:pt x="1090" y="387"/>
                  <a:pt x="1100" y="384"/>
                </a:cubicBezTo>
                <a:cubicBezTo>
                  <a:pt x="1124" y="377"/>
                  <a:pt x="1128" y="364"/>
                  <a:pt x="1128" y="344"/>
                </a:cubicBezTo>
                <a:cubicBezTo>
                  <a:pt x="1128" y="338"/>
                  <a:pt x="1128" y="323"/>
                  <a:pt x="1128" y="323"/>
                </a:cubicBezTo>
                <a:cubicBezTo>
                  <a:pt x="1128" y="314"/>
                  <a:pt x="1124" y="305"/>
                  <a:pt x="1117" y="299"/>
                </a:cubicBezTo>
                <a:moveTo>
                  <a:pt x="213" y="247"/>
                </a:moveTo>
                <a:cubicBezTo>
                  <a:pt x="186" y="247"/>
                  <a:pt x="161" y="254"/>
                  <a:pt x="139" y="268"/>
                </a:cubicBezTo>
                <a:lnTo>
                  <a:pt x="13" y="268"/>
                </a:lnTo>
                <a:lnTo>
                  <a:pt x="13" y="238"/>
                </a:lnTo>
                <a:cubicBezTo>
                  <a:pt x="13" y="214"/>
                  <a:pt x="9" y="155"/>
                  <a:pt x="31" y="126"/>
                </a:cubicBezTo>
                <a:cubicBezTo>
                  <a:pt x="31" y="126"/>
                  <a:pt x="257" y="126"/>
                  <a:pt x="391" y="126"/>
                </a:cubicBezTo>
                <a:lnTo>
                  <a:pt x="391" y="268"/>
                </a:lnTo>
                <a:lnTo>
                  <a:pt x="287" y="268"/>
                </a:lnTo>
                <a:cubicBezTo>
                  <a:pt x="265" y="254"/>
                  <a:pt x="240" y="247"/>
                  <a:pt x="213" y="247"/>
                </a:cubicBezTo>
                <a:close/>
                <a:moveTo>
                  <a:pt x="49" y="172"/>
                </a:moveTo>
                <a:lnTo>
                  <a:pt x="38" y="172"/>
                </a:lnTo>
                <a:cubicBezTo>
                  <a:pt x="37" y="180"/>
                  <a:pt x="36" y="187"/>
                  <a:pt x="36" y="195"/>
                </a:cubicBezTo>
                <a:lnTo>
                  <a:pt x="36" y="247"/>
                </a:lnTo>
                <a:lnTo>
                  <a:pt x="67" y="246"/>
                </a:lnTo>
                <a:lnTo>
                  <a:pt x="67" y="208"/>
                </a:lnTo>
                <a:cubicBezTo>
                  <a:pt x="67" y="191"/>
                  <a:pt x="70" y="172"/>
                  <a:pt x="49" y="172"/>
                </a:cubicBezTo>
                <a:close/>
                <a:moveTo>
                  <a:pt x="192" y="388"/>
                </a:moveTo>
                <a:cubicBezTo>
                  <a:pt x="192" y="399"/>
                  <a:pt x="202" y="408"/>
                  <a:pt x="213" y="408"/>
                </a:cubicBezTo>
                <a:cubicBezTo>
                  <a:pt x="225" y="408"/>
                  <a:pt x="234" y="399"/>
                  <a:pt x="234" y="388"/>
                </a:cubicBezTo>
                <a:cubicBezTo>
                  <a:pt x="234" y="376"/>
                  <a:pt x="225" y="367"/>
                  <a:pt x="213" y="367"/>
                </a:cubicBezTo>
                <a:cubicBezTo>
                  <a:pt x="202" y="367"/>
                  <a:pt x="192" y="376"/>
                  <a:pt x="192" y="388"/>
                </a:cubicBezTo>
                <a:close/>
                <a:moveTo>
                  <a:pt x="213" y="279"/>
                </a:moveTo>
                <a:cubicBezTo>
                  <a:pt x="273" y="279"/>
                  <a:pt x="322" y="328"/>
                  <a:pt x="322" y="388"/>
                </a:cubicBezTo>
                <a:cubicBezTo>
                  <a:pt x="322" y="448"/>
                  <a:pt x="273" y="497"/>
                  <a:pt x="213" y="497"/>
                </a:cubicBezTo>
                <a:cubicBezTo>
                  <a:pt x="153" y="497"/>
                  <a:pt x="104" y="448"/>
                  <a:pt x="104" y="388"/>
                </a:cubicBezTo>
                <a:cubicBezTo>
                  <a:pt x="104" y="328"/>
                  <a:pt x="153" y="279"/>
                  <a:pt x="213" y="279"/>
                </a:cubicBezTo>
                <a:close/>
                <a:moveTo>
                  <a:pt x="213" y="448"/>
                </a:moveTo>
                <a:cubicBezTo>
                  <a:pt x="246" y="448"/>
                  <a:pt x="273" y="421"/>
                  <a:pt x="273" y="388"/>
                </a:cubicBezTo>
                <a:cubicBezTo>
                  <a:pt x="273" y="355"/>
                  <a:pt x="246" y="327"/>
                  <a:pt x="213" y="327"/>
                </a:cubicBezTo>
                <a:cubicBezTo>
                  <a:pt x="180" y="327"/>
                  <a:pt x="153" y="355"/>
                  <a:pt x="153" y="388"/>
                </a:cubicBezTo>
                <a:cubicBezTo>
                  <a:pt x="153" y="421"/>
                  <a:pt x="180" y="448"/>
                  <a:pt x="213" y="448"/>
                </a:cubicBezTo>
                <a:close/>
                <a:moveTo>
                  <a:pt x="0" y="322"/>
                </a:moveTo>
                <a:lnTo>
                  <a:pt x="0" y="353"/>
                </a:lnTo>
                <a:cubicBezTo>
                  <a:pt x="0" y="384"/>
                  <a:pt x="27" y="387"/>
                  <a:pt x="72" y="399"/>
                </a:cubicBezTo>
                <a:lnTo>
                  <a:pt x="72" y="388"/>
                </a:lnTo>
                <a:cubicBezTo>
                  <a:pt x="72" y="354"/>
                  <a:pt x="84" y="324"/>
                  <a:pt x="103" y="299"/>
                </a:cubicBezTo>
                <a:lnTo>
                  <a:pt x="12" y="299"/>
                </a:lnTo>
                <a:cubicBezTo>
                  <a:pt x="5" y="305"/>
                  <a:pt x="0" y="312"/>
                  <a:pt x="0" y="322"/>
                </a:cubicBezTo>
                <a:close/>
                <a:moveTo>
                  <a:pt x="799" y="299"/>
                </a:moveTo>
                <a:lnTo>
                  <a:pt x="323" y="299"/>
                </a:lnTo>
                <a:cubicBezTo>
                  <a:pt x="342" y="324"/>
                  <a:pt x="354" y="354"/>
                  <a:pt x="354" y="388"/>
                </a:cubicBezTo>
                <a:lnTo>
                  <a:pt x="354" y="399"/>
                </a:lnTo>
                <a:cubicBezTo>
                  <a:pt x="479" y="399"/>
                  <a:pt x="636" y="399"/>
                  <a:pt x="768" y="399"/>
                </a:cubicBezTo>
                <a:lnTo>
                  <a:pt x="768" y="388"/>
                </a:lnTo>
                <a:cubicBezTo>
                  <a:pt x="768" y="354"/>
                  <a:pt x="779" y="324"/>
                  <a:pt x="799" y="299"/>
                </a:cubicBezTo>
                <a:close/>
                <a:moveTo>
                  <a:pt x="888" y="388"/>
                </a:moveTo>
                <a:cubicBezTo>
                  <a:pt x="888" y="399"/>
                  <a:pt x="897" y="408"/>
                  <a:pt x="909" y="408"/>
                </a:cubicBezTo>
                <a:cubicBezTo>
                  <a:pt x="920" y="408"/>
                  <a:pt x="929" y="399"/>
                  <a:pt x="929" y="388"/>
                </a:cubicBezTo>
                <a:cubicBezTo>
                  <a:pt x="929" y="376"/>
                  <a:pt x="920" y="367"/>
                  <a:pt x="909" y="367"/>
                </a:cubicBezTo>
                <a:cubicBezTo>
                  <a:pt x="897" y="367"/>
                  <a:pt x="888" y="376"/>
                  <a:pt x="888" y="388"/>
                </a:cubicBezTo>
                <a:close/>
                <a:moveTo>
                  <a:pt x="909" y="279"/>
                </a:moveTo>
                <a:cubicBezTo>
                  <a:pt x="969" y="279"/>
                  <a:pt x="1018" y="328"/>
                  <a:pt x="1018" y="388"/>
                </a:cubicBezTo>
                <a:cubicBezTo>
                  <a:pt x="1018" y="448"/>
                  <a:pt x="969" y="497"/>
                  <a:pt x="909" y="497"/>
                </a:cubicBezTo>
                <a:cubicBezTo>
                  <a:pt x="849" y="497"/>
                  <a:pt x="800" y="448"/>
                  <a:pt x="800" y="388"/>
                </a:cubicBezTo>
                <a:cubicBezTo>
                  <a:pt x="800" y="328"/>
                  <a:pt x="849" y="279"/>
                  <a:pt x="909" y="279"/>
                </a:cubicBezTo>
                <a:close/>
                <a:moveTo>
                  <a:pt x="909" y="448"/>
                </a:moveTo>
                <a:cubicBezTo>
                  <a:pt x="942" y="448"/>
                  <a:pt x="969" y="421"/>
                  <a:pt x="969" y="388"/>
                </a:cubicBezTo>
                <a:cubicBezTo>
                  <a:pt x="969" y="355"/>
                  <a:pt x="942" y="327"/>
                  <a:pt x="909" y="327"/>
                </a:cubicBezTo>
                <a:cubicBezTo>
                  <a:pt x="875" y="327"/>
                  <a:pt x="849" y="355"/>
                  <a:pt x="849" y="388"/>
                </a:cubicBezTo>
                <a:cubicBezTo>
                  <a:pt x="849" y="421"/>
                  <a:pt x="875" y="448"/>
                  <a:pt x="909" y="44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2CC2D618-C1FB-450C-2315-2A8A1CD2ED08}"/>
              </a:ext>
            </a:extLst>
          </p:cNvPr>
          <p:cNvGrpSpPr/>
          <p:nvPr/>
        </p:nvGrpSpPr>
        <p:grpSpPr>
          <a:xfrm>
            <a:off x="7388676" y="4762349"/>
            <a:ext cx="620238" cy="249647"/>
            <a:chOff x="1766888" y="3587750"/>
            <a:chExt cx="635000" cy="255588"/>
          </a:xfrm>
          <a:solidFill>
            <a:srgbClr val="2E6BF5"/>
          </a:solidFill>
        </p:grpSpPr>
        <p:sp>
          <p:nvSpPr>
            <p:cNvPr id="70" name="Freeform 10">
              <a:extLst>
                <a:ext uri="{FF2B5EF4-FFF2-40B4-BE49-F238E27FC236}">
                  <a16:creationId xmlns:a16="http://schemas.microsoft.com/office/drawing/2014/main" id="{66EF589E-703B-0C6A-6F0E-4F11A64BAD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27213" y="3744913"/>
              <a:ext cx="98425" cy="98425"/>
            </a:xfrm>
            <a:custGeom>
              <a:avLst/>
              <a:gdLst>
                <a:gd name="T0" fmla="*/ 72 w 144"/>
                <a:gd name="T1" fmla="*/ 111 h 145"/>
                <a:gd name="T2" fmla="*/ 34 w 144"/>
                <a:gd name="T3" fmla="*/ 72 h 145"/>
                <a:gd name="T4" fmla="*/ 72 w 144"/>
                <a:gd name="T5" fmla="*/ 34 h 145"/>
                <a:gd name="T6" fmla="*/ 110 w 144"/>
                <a:gd name="T7" fmla="*/ 72 h 145"/>
                <a:gd name="T8" fmla="*/ 72 w 144"/>
                <a:gd name="T9" fmla="*/ 111 h 145"/>
                <a:gd name="T10" fmla="*/ 72 w 144"/>
                <a:gd name="T11" fmla="*/ 0 h 145"/>
                <a:gd name="T12" fmla="*/ 0 w 144"/>
                <a:gd name="T13" fmla="*/ 72 h 145"/>
                <a:gd name="T14" fmla="*/ 72 w 144"/>
                <a:gd name="T15" fmla="*/ 145 h 145"/>
                <a:gd name="T16" fmla="*/ 144 w 144"/>
                <a:gd name="T17" fmla="*/ 72 h 145"/>
                <a:gd name="T18" fmla="*/ 72 w 144"/>
                <a:gd name="T1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5">
                  <a:moveTo>
                    <a:pt x="72" y="111"/>
                  </a:moveTo>
                  <a:cubicBezTo>
                    <a:pt x="51" y="111"/>
                    <a:pt x="34" y="94"/>
                    <a:pt x="34" y="72"/>
                  </a:cubicBezTo>
                  <a:cubicBezTo>
                    <a:pt x="34" y="51"/>
                    <a:pt x="51" y="34"/>
                    <a:pt x="72" y="34"/>
                  </a:cubicBezTo>
                  <a:cubicBezTo>
                    <a:pt x="93" y="34"/>
                    <a:pt x="110" y="51"/>
                    <a:pt x="110" y="72"/>
                  </a:cubicBezTo>
                  <a:cubicBezTo>
                    <a:pt x="110" y="94"/>
                    <a:pt x="93" y="111"/>
                    <a:pt x="72" y="111"/>
                  </a:cubicBezTo>
                  <a:close/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5"/>
                    <a:pt x="72" y="145"/>
                  </a:cubicBezTo>
                  <a:cubicBezTo>
                    <a:pt x="111" y="145"/>
                    <a:pt x="144" y="112"/>
                    <a:pt x="144" y="72"/>
                  </a:cubicBezTo>
                  <a:cubicBezTo>
                    <a:pt x="144" y="32"/>
                    <a:pt x="111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71" name="Oval 11">
              <a:extLst>
                <a:ext uri="{FF2B5EF4-FFF2-40B4-BE49-F238E27FC236}">
                  <a16:creationId xmlns:a16="http://schemas.microsoft.com/office/drawing/2014/main" id="{581807C2-406C-23D2-EF91-575516A1D2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0551" y="3778250"/>
              <a:ext cx="30163" cy="31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C0AA09FD-E4AD-6730-5016-D807163AD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888" y="3775075"/>
              <a:ext cx="46038" cy="39688"/>
            </a:xfrm>
            <a:custGeom>
              <a:avLst/>
              <a:gdLst>
                <a:gd name="T0" fmla="*/ 0 w 68"/>
                <a:gd name="T1" fmla="*/ 32 h 58"/>
                <a:gd name="T2" fmla="*/ 20 w 68"/>
                <a:gd name="T3" fmla="*/ 54 h 58"/>
                <a:gd name="T4" fmla="*/ 65 w 68"/>
                <a:gd name="T5" fmla="*/ 58 h 58"/>
                <a:gd name="T6" fmla="*/ 65 w 68"/>
                <a:gd name="T7" fmla="*/ 26 h 58"/>
                <a:gd name="T8" fmla="*/ 68 w 68"/>
                <a:gd name="T9" fmla="*/ 0 h 58"/>
                <a:gd name="T10" fmla="*/ 0 w 68"/>
                <a:gd name="T11" fmla="*/ 0 h 58"/>
                <a:gd name="T12" fmla="*/ 0 w 68"/>
                <a:gd name="T13" fmla="*/ 32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" h="58">
                  <a:moveTo>
                    <a:pt x="0" y="32"/>
                  </a:moveTo>
                  <a:cubicBezTo>
                    <a:pt x="0" y="48"/>
                    <a:pt x="9" y="53"/>
                    <a:pt x="20" y="54"/>
                  </a:cubicBezTo>
                  <a:cubicBezTo>
                    <a:pt x="26" y="55"/>
                    <a:pt x="38" y="56"/>
                    <a:pt x="65" y="58"/>
                  </a:cubicBezTo>
                  <a:lnTo>
                    <a:pt x="65" y="26"/>
                  </a:lnTo>
                  <a:cubicBezTo>
                    <a:pt x="65" y="17"/>
                    <a:pt x="66" y="8"/>
                    <a:pt x="68" y="0"/>
                  </a:cubicBez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73" name="Freeform 13">
              <a:extLst>
                <a:ext uri="{FF2B5EF4-FFF2-40B4-BE49-F238E27FC236}">
                  <a16:creationId xmlns:a16="http://schemas.microsoft.com/office/drawing/2014/main" id="{D575C2FE-7EFB-E9B5-3EC1-1CE0FA120A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08213" y="3744913"/>
              <a:ext cx="98425" cy="98425"/>
            </a:xfrm>
            <a:custGeom>
              <a:avLst/>
              <a:gdLst>
                <a:gd name="T0" fmla="*/ 72 w 143"/>
                <a:gd name="T1" fmla="*/ 111 h 145"/>
                <a:gd name="T2" fmla="*/ 33 w 143"/>
                <a:gd name="T3" fmla="*/ 72 h 145"/>
                <a:gd name="T4" fmla="*/ 72 w 143"/>
                <a:gd name="T5" fmla="*/ 34 h 145"/>
                <a:gd name="T6" fmla="*/ 110 w 143"/>
                <a:gd name="T7" fmla="*/ 72 h 145"/>
                <a:gd name="T8" fmla="*/ 72 w 143"/>
                <a:gd name="T9" fmla="*/ 111 h 145"/>
                <a:gd name="T10" fmla="*/ 72 w 143"/>
                <a:gd name="T11" fmla="*/ 0 h 145"/>
                <a:gd name="T12" fmla="*/ 0 w 143"/>
                <a:gd name="T13" fmla="*/ 72 h 145"/>
                <a:gd name="T14" fmla="*/ 72 w 143"/>
                <a:gd name="T15" fmla="*/ 145 h 145"/>
                <a:gd name="T16" fmla="*/ 143 w 143"/>
                <a:gd name="T17" fmla="*/ 72 h 145"/>
                <a:gd name="T18" fmla="*/ 72 w 143"/>
                <a:gd name="T1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5">
                  <a:moveTo>
                    <a:pt x="72" y="111"/>
                  </a:moveTo>
                  <a:cubicBezTo>
                    <a:pt x="50" y="111"/>
                    <a:pt x="33" y="94"/>
                    <a:pt x="33" y="72"/>
                  </a:cubicBezTo>
                  <a:cubicBezTo>
                    <a:pt x="33" y="51"/>
                    <a:pt x="50" y="34"/>
                    <a:pt x="72" y="34"/>
                  </a:cubicBezTo>
                  <a:cubicBezTo>
                    <a:pt x="93" y="34"/>
                    <a:pt x="110" y="51"/>
                    <a:pt x="110" y="72"/>
                  </a:cubicBezTo>
                  <a:cubicBezTo>
                    <a:pt x="110" y="94"/>
                    <a:pt x="93" y="111"/>
                    <a:pt x="72" y="111"/>
                  </a:cubicBezTo>
                  <a:close/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112"/>
                    <a:pt x="32" y="145"/>
                    <a:pt x="72" y="145"/>
                  </a:cubicBezTo>
                  <a:cubicBezTo>
                    <a:pt x="111" y="145"/>
                    <a:pt x="143" y="112"/>
                    <a:pt x="143" y="72"/>
                  </a:cubicBezTo>
                  <a:cubicBezTo>
                    <a:pt x="143" y="32"/>
                    <a:pt x="111" y="0"/>
                    <a:pt x="7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74" name="Freeform 14">
              <a:extLst>
                <a:ext uri="{FF2B5EF4-FFF2-40B4-BE49-F238E27FC236}">
                  <a16:creationId xmlns:a16="http://schemas.microsoft.com/office/drawing/2014/main" id="{376FABE4-0945-11ED-F4C4-E86783E21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3775075"/>
              <a:ext cx="255588" cy="46038"/>
            </a:xfrm>
            <a:custGeom>
              <a:avLst/>
              <a:gdLst>
                <a:gd name="T0" fmla="*/ 3 w 372"/>
                <a:gd name="T1" fmla="*/ 26 h 66"/>
                <a:gd name="T2" fmla="*/ 3 w 372"/>
                <a:gd name="T3" fmla="*/ 66 h 66"/>
                <a:gd name="T4" fmla="*/ 368 w 372"/>
                <a:gd name="T5" fmla="*/ 66 h 66"/>
                <a:gd name="T6" fmla="*/ 368 w 372"/>
                <a:gd name="T7" fmla="*/ 26 h 66"/>
                <a:gd name="T8" fmla="*/ 372 w 372"/>
                <a:gd name="T9" fmla="*/ 0 h 66"/>
                <a:gd name="T10" fmla="*/ 0 w 372"/>
                <a:gd name="T11" fmla="*/ 0 h 66"/>
                <a:gd name="T12" fmla="*/ 3 w 372"/>
                <a:gd name="T13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2" h="66">
                  <a:moveTo>
                    <a:pt x="3" y="26"/>
                  </a:moveTo>
                  <a:lnTo>
                    <a:pt x="3" y="66"/>
                  </a:lnTo>
                  <a:lnTo>
                    <a:pt x="368" y="66"/>
                  </a:lnTo>
                  <a:lnTo>
                    <a:pt x="368" y="26"/>
                  </a:lnTo>
                  <a:cubicBezTo>
                    <a:pt x="368" y="17"/>
                    <a:pt x="370" y="8"/>
                    <a:pt x="372" y="0"/>
                  </a:cubicBezTo>
                  <a:lnTo>
                    <a:pt x="0" y="0"/>
                  </a:lnTo>
                  <a:cubicBezTo>
                    <a:pt x="2" y="8"/>
                    <a:pt x="3" y="17"/>
                    <a:pt x="3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75" name="Freeform 15">
              <a:extLst>
                <a:ext uri="{FF2B5EF4-FFF2-40B4-BE49-F238E27FC236}">
                  <a16:creationId xmlns:a16="http://schemas.microsoft.com/office/drawing/2014/main" id="{3A573E49-ABFF-60EB-D08C-032510E626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66888" y="3587750"/>
              <a:ext cx="635000" cy="168275"/>
            </a:xfrm>
            <a:custGeom>
              <a:avLst/>
              <a:gdLst>
                <a:gd name="T0" fmla="*/ 861 w 924"/>
                <a:gd name="T1" fmla="*/ 206 h 246"/>
                <a:gd name="T2" fmla="*/ 796 w 924"/>
                <a:gd name="T3" fmla="*/ 195 h 246"/>
                <a:gd name="T4" fmla="*/ 790 w 924"/>
                <a:gd name="T5" fmla="*/ 180 h 246"/>
                <a:gd name="T6" fmla="*/ 868 w 924"/>
                <a:gd name="T7" fmla="*/ 180 h 246"/>
                <a:gd name="T8" fmla="*/ 895 w 924"/>
                <a:gd name="T9" fmla="*/ 206 h 246"/>
                <a:gd name="T10" fmla="*/ 861 w 924"/>
                <a:gd name="T11" fmla="*/ 206 h 246"/>
                <a:gd name="T12" fmla="*/ 49 w 924"/>
                <a:gd name="T13" fmla="*/ 156 h 246"/>
                <a:gd name="T14" fmla="*/ 41 w 924"/>
                <a:gd name="T15" fmla="*/ 203 h 246"/>
                <a:gd name="T16" fmla="*/ 18 w 924"/>
                <a:gd name="T17" fmla="*/ 203 h 246"/>
                <a:gd name="T18" fmla="*/ 18 w 924"/>
                <a:gd name="T19" fmla="*/ 147 h 246"/>
                <a:gd name="T20" fmla="*/ 18 w 924"/>
                <a:gd name="T21" fmla="*/ 142 h 246"/>
                <a:gd name="T22" fmla="*/ 40 w 924"/>
                <a:gd name="T23" fmla="*/ 142 h 246"/>
                <a:gd name="T24" fmla="*/ 49 w 924"/>
                <a:gd name="T25" fmla="*/ 156 h 246"/>
                <a:gd name="T26" fmla="*/ 875 w 924"/>
                <a:gd name="T27" fmla="*/ 162 h 246"/>
                <a:gd name="T28" fmla="*/ 677 w 924"/>
                <a:gd name="T29" fmla="*/ 106 h 246"/>
                <a:gd name="T30" fmla="*/ 385 w 924"/>
                <a:gd name="T31" fmla="*/ 1 h 246"/>
                <a:gd name="T32" fmla="*/ 308 w 924"/>
                <a:gd name="T33" fmla="*/ 5 h 246"/>
                <a:gd name="T34" fmla="*/ 100 w 924"/>
                <a:gd name="T35" fmla="*/ 79 h 246"/>
                <a:gd name="T36" fmla="*/ 59 w 924"/>
                <a:gd name="T37" fmla="*/ 103 h 246"/>
                <a:gd name="T38" fmla="*/ 46 w 924"/>
                <a:gd name="T39" fmla="*/ 103 h 246"/>
                <a:gd name="T40" fmla="*/ 0 w 924"/>
                <a:gd name="T41" fmla="*/ 147 h 246"/>
                <a:gd name="T42" fmla="*/ 0 w 924"/>
                <a:gd name="T43" fmla="*/ 246 h 246"/>
                <a:gd name="T44" fmla="*/ 81 w 924"/>
                <a:gd name="T45" fmla="*/ 246 h 246"/>
                <a:gd name="T46" fmla="*/ 159 w 924"/>
                <a:gd name="T47" fmla="*/ 204 h 246"/>
                <a:gd name="T48" fmla="*/ 162 w 924"/>
                <a:gd name="T49" fmla="*/ 204 h 246"/>
                <a:gd name="T50" fmla="*/ 158 w 924"/>
                <a:gd name="T51" fmla="*/ 171 h 246"/>
                <a:gd name="T52" fmla="*/ 158 w 924"/>
                <a:gd name="T53" fmla="*/ 133 h 246"/>
                <a:gd name="T54" fmla="*/ 128 w 924"/>
                <a:gd name="T55" fmla="*/ 104 h 246"/>
                <a:gd name="T56" fmla="*/ 349 w 924"/>
                <a:gd name="T57" fmla="*/ 37 h 246"/>
                <a:gd name="T58" fmla="*/ 349 w 924"/>
                <a:gd name="T59" fmla="*/ 136 h 246"/>
                <a:gd name="T60" fmla="*/ 185 w 924"/>
                <a:gd name="T61" fmla="*/ 136 h 246"/>
                <a:gd name="T62" fmla="*/ 185 w 924"/>
                <a:gd name="T63" fmla="*/ 171 h 246"/>
                <a:gd name="T64" fmla="*/ 199 w 924"/>
                <a:gd name="T65" fmla="*/ 213 h 246"/>
                <a:gd name="T66" fmla="*/ 237 w 924"/>
                <a:gd name="T67" fmla="*/ 246 h 246"/>
                <a:gd name="T68" fmla="*/ 385 w 924"/>
                <a:gd name="T69" fmla="*/ 246 h 246"/>
                <a:gd name="T70" fmla="*/ 384 w 924"/>
                <a:gd name="T71" fmla="*/ 37 h 246"/>
                <a:gd name="T72" fmla="*/ 626 w 924"/>
                <a:gd name="T73" fmla="*/ 118 h 246"/>
                <a:gd name="T74" fmla="*/ 605 w 924"/>
                <a:gd name="T75" fmla="*/ 136 h 246"/>
                <a:gd name="T76" fmla="*/ 411 w 924"/>
                <a:gd name="T77" fmla="*/ 136 h 246"/>
                <a:gd name="T78" fmla="*/ 411 w 924"/>
                <a:gd name="T79" fmla="*/ 246 h 246"/>
                <a:gd name="T80" fmla="*/ 635 w 924"/>
                <a:gd name="T81" fmla="*/ 246 h 246"/>
                <a:gd name="T82" fmla="*/ 713 w 924"/>
                <a:gd name="T83" fmla="*/ 204 h 246"/>
                <a:gd name="T84" fmla="*/ 791 w 924"/>
                <a:gd name="T85" fmla="*/ 246 h 246"/>
                <a:gd name="T86" fmla="*/ 924 w 924"/>
                <a:gd name="T87" fmla="*/ 246 h 246"/>
                <a:gd name="T88" fmla="*/ 924 w 924"/>
                <a:gd name="T89" fmla="*/ 231 h 246"/>
                <a:gd name="T90" fmla="*/ 875 w 924"/>
                <a:gd name="T91" fmla="*/ 162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24" h="246">
                  <a:moveTo>
                    <a:pt x="861" y="206"/>
                  </a:moveTo>
                  <a:cubicBezTo>
                    <a:pt x="828" y="206"/>
                    <a:pt x="809" y="206"/>
                    <a:pt x="796" y="195"/>
                  </a:cubicBezTo>
                  <a:cubicBezTo>
                    <a:pt x="784" y="186"/>
                    <a:pt x="785" y="180"/>
                    <a:pt x="790" y="180"/>
                  </a:cubicBezTo>
                  <a:lnTo>
                    <a:pt x="868" y="180"/>
                  </a:lnTo>
                  <a:cubicBezTo>
                    <a:pt x="878" y="184"/>
                    <a:pt x="888" y="196"/>
                    <a:pt x="895" y="206"/>
                  </a:cubicBezTo>
                  <a:lnTo>
                    <a:pt x="861" y="206"/>
                  </a:lnTo>
                  <a:close/>
                  <a:moveTo>
                    <a:pt x="49" y="156"/>
                  </a:moveTo>
                  <a:cubicBezTo>
                    <a:pt x="46" y="175"/>
                    <a:pt x="41" y="203"/>
                    <a:pt x="41" y="203"/>
                  </a:cubicBezTo>
                  <a:lnTo>
                    <a:pt x="18" y="203"/>
                  </a:lnTo>
                  <a:lnTo>
                    <a:pt x="18" y="147"/>
                  </a:lnTo>
                  <a:cubicBezTo>
                    <a:pt x="18" y="145"/>
                    <a:pt x="18" y="144"/>
                    <a:pt x="18" y="142"/>
                  </a:cubicBezTo>
                  <a:lnTo>
                    <a:pt x="40" y="142"/>
                  </a:lnTo>
                  <a:cubicBezTo>
                    <a:pt x="46" y="142"/>
                    <a:pt x="51" y="147"/>
                    <a:pt x="49" y="156"/>
                  </a:cubicBezTo>
                  <a:close/>
                  <a:moveTo>
                    <a:pt x="875" y="162"/>
                  </a:moveTo>
                  <a:cubicBezTo>
                    <a:pt x="826" y="140"/>
                    <a:pt x="760" y="128"/>
                    <a:pt x="677" y="106"/>
                  </a:cubicBezTo>
                  <a:cubicBezTo>
                    <a:pt x="587" y="55"/>
                    <a:pt x="492" y="4"/>
                    <a:pt x="385" y="1"/>
                  </a:cubicBezTo>
                  <a:cubicBezTo>
                    <a:pt x="350" y="0"/>
                    <a:pt x="308" y="5"/>
                    <a:pt x="308" y="5"/>
                  </a:cubicBezTo>
                  <a:cubicBezTo>
                    <a:pt x="203" y="16"/>
                    <a:pt x="148" y="52"/>
                    <a:pt x="100" y="79"/>
                  </a:cubicBezTo>
                  <a:cubicBezTo>
                    <a:pt x="92" y="84"/>
                    <a:pt x="59" y="103"/>
                    <a:pt x="59" y="103"/>
                  </a:cubicBezTo>
                  <a:lnTo>
                    <a:pt x="46" y="103"/>
                  </a:lnTo>
                  <a:cubicBezTo>
                    <a:pt x="18" y="103"/>
                    <a:pt x="0" y="120"/>
                    <a:pt x="0" y="147"/>
                  </a:cubicBezTo>
                  <a:lnTo>
                    <a:pt x="0" y="246"/>
                  </a:lnTo>
                  <a:lnTo>
                    <a:pt x="81" y="246"/>
                  </a:lnTo>
                  <a:cubicBezTo>
                    <a:pt x="98" y="220"/>
                    <a:pt x="127" y="204"/>
                    <a:pt x="159" y="204"/>
                  </a:cubicBezTo>
                  <a:cubicBezTo>
                    <a:pt x="160" y="204"/>
                    <a:pt x="161" y="204"/>
                    <a:pt x="162" y="204"/>
                  </a:cubicBezTo>
                  <a:cubicBezTo>
                    <a:pt x="158" y="193"/>
                    <a:pt x="158" y="181"/>
                    <a:pt x="158" y="171"/>
                  </a:cubicBezTo>
                  <a:lnTo>
                    <a:pt x="158" y="133"/>
                  </a:lnTo>
                  <a:lnTo>
                    <a:pt x="128" y="104"/>
                  </a:lnTo>
                  <a:cubicBezTo>
                    <a:pt x="179" y="75"/>
                    <a:pt x="236" y="42"/>
                    <a:pt x="349" y="37"/>
                  </a:cubicBezTo>
                  <a:lnTo>
                    <a:pt x="349" y="136"/>
                  </a:lnTo>
                  <a:lnTo>
                    <a:pt x="185" y="136"/>
                  </a:lnTo>
                  <a:lnTo>
                    <a:pt x="185" y="171"/>
                  </a:lnTo>
                  <a:cubicBezTo>
                    <a:pt x="185" y="192"/>
                    <a:pt x="189" y="205"/>
                    <a:pt x="199" y="213"/>
                  </a:cubicBezTo>
                  <a:cubicBezTo>
                    <a:pt x="215" y="220"/>
                    <a:pt x="228" y="231"/>
                    <a:pt x="237" y="246"/>
                  </a:cubicBezTo>
                  <a:lnTo>
                    <a:pt x="385" y="246"/>
                  </a:lnTo>
                  <a:lnTo>
                    <a:pt x="384" y="37"/>
                  </a:lnTo>
                  <a:cubicBezTo>
                    <a:pt x="469" y="39"/>
                    <a:pt x="543" y="74"/>
                    <a:pt x="626" y="118"/>
                  </a:cubicBezTo>
                  <a:cubicBezTo>
                    <a:pt x="626" y="125"/>
                    <a:pt x="626" y="136"/>
                    <a:pt x="605" y="136"/>
                  </a:cubicBezTo>
                  <a:lnTo>
                    <a:pt x="411" y="136"/>
                  </a:lnTo>
                  <a:lnTo>
                    <a:pt x="411" y="246"/>
                  </a:lnTo>
                  <a:lnTo>
                    <a:pt x="635" y="246"/>
                  </a:lnTo>
                  <a:cubicBezTo>
                    <a:pt x="652" y="220"/>
                    <a:pt x="680" y="204"/>
                    <a:pt x="713" y="204"/>
                  </a:cubicBezTo>
                  <a:cubicBezTo>
                    <a:pt x="745" y="204"/>
                    <a:pt x="774" y="220"/>
                    <a:pt x="791" y="246"/>
                  </a:cubicBezTo>
                  <a:lnTo>
                    <a:pt x="924" y="246"/>
                  </a:lnTo>
                  <a:lnTo>
                    <a:pt x="924" y="231"/>
                  </a:lnTo>
                  <a:cubicBezTo>
                    <a:pt x="924" y="210"/>
                    <a:pt x="901" y="174"/>
                    <a:pt x="875" y="1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76" name="Freeform 16">
              <a:extLst>
                <a:ext uri="{FF2B5EF4-FFF2-40B4-BE49-F238E27FC236}">
                  <a16:creationId xmlns:a16="http://schemas.microsoft.com/office/drawing/2014/main" id="{0F6A83C1-4CFF-4490-2246-EFC8EF167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9338" y="3775075"/>
              <a:ext cx="82550" cy="46038"/>
            </a:xfrm>
            <a:custGeom>
              <a:avLst/>
              <a:gdLst>
                <a:gd name="T0" fmla="*/ 4 w 121"/>
                <a:gd name="T1" fmla="*/ 26 h 66"/>
                <a:gd name="T2" fmla="*/ 4 w 121"/>
                <a:gd name="T3" fmla="*/ 66 h 66"/>
                <a:gd name="T4" fmla="*/ 44 w 121"/>
                <a:gd name="T5" fmla="*/ 66 h 66"/>
                <a:gd name="T6" fmla="*/ 121 w 121"/>
                <a:gd name="T7" fmla="*/ 16 h 66"/>
                <a:gd name="T8" fmla="*/ 121 w 121"/>
                <a:gd name="T9" fmla="*/ 0 h 66"/>
                <a:gd name="T10" fmla="*/ 0 w 121"/>
                <a:gd name="T11" fmla="*/ 0 h 66"/>
                <a:gd name="T12" fmla="*/ 4 w 121"/>
                <a:gd name="T13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66">
                  <a:moveTo>
                    <a:pt x="4" y="26"/>
                  </a:moveTo>
                  <a:lnTo>
                    <a:pt x="4" y="66"/>
                  </a:lnTo>
                  <a:lnTo>
                    <a:pt x="44" y="66"/>
                  </a:lnTo>
                  <a:cubicBezTo>
                    <a:pt x="70" y="66"/>
                    <a:pt x="121" y="43"/>
                    <a:pt x="121" y="16"/>
                  </a:cubicBezTo>
                  <a:lnTo>
                    <a:pt x="121" y="0"/>
                  </a:lnTo>
                  <a:lnTo>
                    <a:pt x="0" y="0"/>
                  </a:lnTo>
                  <a:cubicBezTo>
                    <a:pt x="3" y="8"/>
                    <a:pt x="4" y="17"/>
                    <a:pt x="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  <p:sp>
          <p:nvSpPr>
            <p:cNvPr id="77" name="Oval 17">
              <a:extLst>
                <a:ext uri="{FF2B5EF4-FFF2-40B4-BE49-F238E27FC236}">
                  <a16:creationId xmlns:a16="http://schemas.microsoft.com/office/drawing/2014/main" id="{153955E5-4EDA-0795-D7B1-55199C64E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1551" y="3778250"/>
              <a:ext cx="30163" cy="3175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latin typeface="Exo 2" pitchFamily="2" charset="0"/>
              </a:endParaRPr>
            </a:p>
          </p:txBody>
        </p:sp>
      </p:grpSp>
      <p:sp>
        <p:nvSpPr>
          <p:cNvPr id="78" name="TextBox 22">
            <a:extLst>
              <a:ext uri="{FF2B5EF4-FFF2-40B4-BE49-F238E27FC236}">
                <a16:creationId xmlns:a16="http://schemas.microsoft.com/office/drawing/2014/main" id="{474AF500-6B25-605A-AEB5-74C34E2BBA45}"/>
              </a:ext>
            </a:extLst>
          </p:cNvPr>
          <p:cNvSpPr txBox="1"/>
          <p:nvPr/>
        </p:nvSpPr>
        <p:spPr>
          <a:xfrm>
            <a:off x="2426622" y="4605729"/>
            <a:ext cx="2589647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Fev 26 vs. Jan 26: </a:t>
            </a:r>
            <a:r>
              <a:rPr lang="pt-BR" sz="1600">
                <a:solidFill>
                  <a:srgbClr val="045189"/>
                </a:solidFill>
              </a:rPr>
              <a:t>+ 22,7% </a:t>
            </a:r>
          </a:p>
          <a:p>
            <a:r>
              <a:rPr lang="pt-BR" sz="1400" b="0">
                <a:solidFill>
                  <a:srgbClr val="045189"/>
                </a:solidFill>
              </a:rPr>
              <a:t>Fev 26 vs. Fev 25: </a:t>
            </a:r>
            <a:r>
              <a:rPr lang="pt-BR" sz="1600">
                <a:solidFill>
                  <a:srgbClr val="045189"/>
                </a:solidFill>
              </a:rPr>
              <a:t> - 8,1% </a:t>
            </a:r>
            <a:endParaRPr lang="en-US" sz="2000">
              <a:solidFill>
                <a:srgbClr val="045189"/>
              </a:solidFill>
            </a:endParaRPr>
          </a:p>
        </p:txBody>
      </p:sp>
      <p:sp>
        <p:nvSpPr>
          <p:cNvPr id="79" name="TextBox 22">
            <a:extLst>
              <a:ext uri="{FF2B5EF4-FFF2-40B4-BE49-F238E27FC236}">
                <a16:creationId xmlns:a16="http://schemas.microsoft.com/office/drawing/2014/main" id="{17FAA75A-161B-8E8E-C081-2BBC05FC5BBF}"/>
              </a:ext>
            </a:extLst>
          </p:cNvPr>
          <p:cNvSpPr txBox="1"/>
          <p:nvPr/>
        </p:nvSpPr>
        <p:spPr>
          <a:xfrm>
            <a:off x="2441136" y="5374986"/>
            <a:ext cx="2589647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Fev 26 vs. Jan 26: </a:t>
            </a:r>
            <a:r>
              <a:rPr lang="pt-BR" sz="1600">
                <a:solidFill>
                  <a:srgbClr val="045189"/>
                </a:solidFill>
              </a:rPr>
              <a:t>+ 34,8% </a:t>
            </a:r>
          </a:p>
          <a:p>
            <a:r>
              <a:rPr lang="pt-BR" sz="1400" b="0">
                <a:solidFill>
                  <a:srgbClr val="045189"/>
                </a:solidFill>
              </a:rPr>
              <a:t>Fev 26 vs. Fev 25:  </a:t>
            </a:r>
            <a:r>
              <a:rPr lang="pt-BR" sz="1600">
                <a:solidFill>
                  <a:srgbClr val="045189"/>
                </a:solidFill>
              </a:rPr>
              <a:t>- 2,1% </a:t>
            </a:r>
            <a:endParaRPr lang="en-US" sz="2000">
              <a:solidFill>
                <a:srgbClr val="045189"/>
              </a:solidFill>
            </a:endParaRPr>
          </a:p>
        </p:txBody>
      </p:sp>
      <p:sp>
        <p:nvSpPr>
          <p:cNvPr id="80" name="TextBox 22">
            <a:extLst>
              <a:ext uri="{FF2B5EF4-FFF2-40B4-BE49-F238E27FC236}">
                <a16:creationId xmlns:a16="http://schemas.microsoft.com/office/drawing/2014/main" id="{CCB6434D-A29E-ADDE-9AA7-29007150A9A3}"/>
              </a:ext>
            </a:extLst>
          </p:cNvPr>
          <p:cNvSpPr txBox="1"/>
          <p:nvPr/>
        </p:nvSpPr>
        <p:spPr>
          <a:xfrm>
            <a:off x="8203521" y="4718096"/>
            <a:ext cx="2589647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26 vs. 25: </a:t>
            </a:r>
            <a:r>
              <a:rPr lang="pt-BR" sz="1600">
                <a:solidFill>
                  <a:srgbClr val="045189"/>
                </a:solidFill>
              </a:rPr>
              <a:t>- 9,8%</a:t>
            </a:r>
            <a:br>
              <a:rPr lang="pt-BR" sz="1600">
                <a:solidFill>
                  <a:srgbClr val="045189"/>
                </a:solidFill>
              </a:rPr>
            </a:br>
            <a:r>
              <a:rPr lang="pt-BR" sz="1600">
                <a:solidFill>
                  <a:srgbClr val="045189"/>
                </a:solidFill>
              </a:rPr>
              <a:t> </a:t>
            </a:r>
          </a:p>
          <a:p>
            <a:endParaRPr lang="pt-BR" sz="1600">
              <a:solidFill>
                <a:srgbClr val="045189"/>
              </a:solidFill>
            </a:endParaRPr>
          </a:p>
          <a:p>
            <a:r>
              <a:rPr lang="pt-BR" sz="1400" b="0">
                <a:solidFill>
                  <a:srgbClr val="045189"/>
                </a:solidFill>
              </a:rPr>
              <a:t>26 vs. 25: </a:t>
            </a:r>
            <a:r>
              <a:rPr lang="pt-BR" sz="1600">
                <a:solidFill>
                  <a:srgbClr val="045189"/>
                </a:solidFill>
              </a:rPr>
              <a:t>- 1,2% </a:t>
            </a:r>
            <a:endParaRPr lang="en-US" sz="2000">
              <a:solidFill>
                <a:srgbClr val="045189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CB88247-F7FD-2745-27F0-BA4AC7990B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187671"/>
              </p:ext>
            </p:extLst>
          </p:nvPr>
        </p:nvGraphicFramePr>
        <p:xfrm>
          <a:off x="548018" y="2109562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8F02800-0B2F-3CE0-6D87-C86E28C3CF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1252644"/>
              </p:ext>
            </p:extLst>
          </p:nvPr>
        </p:nvGraphicFramePr>
        <p:xfrm>
          <a:off x="6050257" y="1851755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271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5D5DBB6-BDAE-9859-7D8D-CF5AA5F6B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4D014A63-8AEF-DACC-18CA-583F06DA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90279792-C1AF-3FF4-8F75-7E346B03A3BA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>
                <a:solidFill>
                  <a:schemeClr val="bg1"/>
                </a:solidFill>
              </a:rPr>
              <a:t>Produção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9663565E-A30D-F511-3A2B-4A75B20F9065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45189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/>
              <a:t>Emplacamento</a:t>
            </a:r>
            <a:endParaRPr lang="en-US"/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C2D865C0-145A-21E4-C2FF-7C02880877EE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Exportação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5A5CD17D-5769-D1F3-EA6C-0F44D2B84FD1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Importados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75F4B52B-45B4-91AA-5916-708292775BFD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(em mil unidades)</a:t>
            </a:r>
            <a:endParaRPr lang="en-US" sz="1400" b="0">
              <a:solidFill>
                <a:srgbClr val="045189"/>
              </a:solidFill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77064F31-F981-0610-BDE4-40758ED3A8FF}"/>
              </a:ext>
            </a:extLst>
          </p:cNvPr>
          <p:cNvSpPr txBox="1"/>
          <p:nvPr/>
        </p:nvSpPr>
        <p:spPr>
          <a:xfrm>
            <a:off x="621750" y="347738"/>
            <a:ext cx="424735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2400">
                <a:solidFill>
                  <a:srgbClr val="045189"/>
                </a:solidFill>
              </a:rPr>
              <a:t>Produção </a:t>
            </a:r>
            <a:r>
              <a:rPr lang="pt-BR" sz="2000" b="0">
                <a:solidFill>
                  <a:srgbClr val="045189"/>
                </a:solidFill>
              </a:rPr>
              <a:t>|</a:t>
            </a:r>
            <a:r>
              <a:rPr lang="pt-BR" sz="2400">
                <a:solidFill>
                  <a:srgbClr val="045189"/>
                </a:solidFill>
              </a:rPr>
              <a:t> Veículos Pesados</a:t>
            </a:r>
            <a:endParaRPr lang="en-US" sz="2300">
              <a:solidFill>
                <a:srgbClr val="045189"/>
              </a:solidFill>
            </a:endParaRP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96943EEB-9203-97EC-DFC9-B92F050105AF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4676239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D3879DAC-4A01-71FE-A78B-2504072A6C56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Fonte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Anfavea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509A7D3-266F-C68F-FCFC-D5E97A193081}"/>
              </a:ext>
            </a:extLst>
          </p:cNvPr>
          <p:cNvSpPr/>
          <p:nvPr/>
        </p:nvSpPr>
        <p:spPr>
          <a:xfrm>
            <a:off x="6908446" y="4431052"/>
            <a:ext cx="3214801" cy="1609912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latin typeface="Exo 2" pitchFamily="2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A090288-2C20-BC28-1FB8-60F661F04680}"/>
              </a:ext>
            </a:extLst>
          </p:cNvPr>
          <p:cNvSpPr/>
          <p:nvPr/>
        </p:nvSpPr>
        <p:spPr>
          <a:xfrm>
            <a:off x="1308219" y="4445599"/>
            <a:ext cx="3639769" cy="1609912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>
              <a:latin typeface="Exo 2" pitchFamily="2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50E02667-3715-4977-8644-4E3AB09DCC90}"/>
              </a:ext>
            </a:extLst>
          </p:cNvPr>
          <p:cNvSpPr/>
          <p:nvPr/>
        </p:nvSpPr>
        <p:spPr>
          <a:xfrm>
            <a:off x="4676239" y="1460098"/>
            <a:ext cx="130621" cy="130621"/>
          </a:xfrm>
          <a:prstGeom prst="rect">
            <a:avLst/>
          </a:prstGeom>
          <a:solidFill>
            <a:srgbClr val="106E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Exo 2" pitchFamily="2" charset="0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703B03E4-00EE-85BF-2737-AA8418E7048F}"/>
              </a:ext>
            </a:extLst>
          </p:cNvPr>
          <p:cNvSpPr txBox="1"/>
          <p:nvPr/>
        </p:nvSpPr>
        <p:spPr>
          <a:xfrm>
            <a:off x="4869111" y="1410568"/>
            <a:ext cx="95204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Caminhões</a:t>
            </a:r>
            <a:endParaRPr lang="en-US" sz="1400" b="0">
              <a:solidFill>
                <a:srgbClr val="045189"/>
              </a:solidFill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54EF7C7-D2A7-6BD0-E7FB-325EF56E33B6}"/>
              </a:ext>
            </a:extLst>
          </p:cNvPr>
          <p:cNvSpPr/>
          <p:nvPr/>
        </p:nvSpPr>
        <p:spPr>
          <a:xfrm>
            <a:off x="5895502" y="1460098"/>
            <a:ext cx="130621" cy="130621"/>
          </a:xfrm>
          <a:prstGeom prst="rect">
            <a:avLst/>
          </a:prstGeom>
          <a:solidFill>
            <a:srgbClr val="13C7B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Exo 2" pitchFamily="2" charset="0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EFE53D48-D76C-86EB-1120-65CEA3378F84}"/>
              </a:ext>
            </a:extLst>
          </p:cNvPr>
          <p:cNvSpPr txBox="1"/>
          <p:nvPr/>
        </p:nvSpPr>
        <p:spPr>
          <a:xfrm>
            <a:off x="6096001" y="1410568"/>
            <a:ext cx="685800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Ônibus</a:t>
            </a:r>
            <a:endParaRPr lang="en-US" sz="1400" b="0">
              <a:solidFill>
                <a:srgbClr val="045189"/>
              </a:solidFill>
            </a:endParaRP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FCFA0A67-E94A-FFFA-E679-4AAD9DA06B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1202664"/>
              </p:ext>
            </p:extLst>
          </p:nvPr>
        </p:nvGraphicFramePr>
        <p:xfrm>
          <a:off x="356323" y="1378388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Freeform 7">
            <a:extLst>
              <a:ext uri="{FF2B5EF4-FFF2-40B4-BE49-F238E27FC236}">
                <a16:creationId xmlns:a16="http://schemas.microsoft.com/office/drawing/2014/main" id="{4D625FC7-7913-431F-898A-A654DB04D854}"/>
              </a:ext>
            </a:extLst>
          </p:cNvPr>
          <p:cNvSpPr>
            <a:spLocks noEditPoints="1"/>
          </p:cNvSpPr>
          <p:nvPr/>
        </p:nvSpPr>
        <p:spPr bwMode="auto">
          <a:xfrm>
            <a:off x="1547140" y="5464222"/>
            <a:ext cx="812940" cy="340107"/>
          </a:xfrm>
          <a:custGeom>
            <a:avLst/>
            <a:gdLst>
              <a:gd name="T0" fmla="*/ 1317 w 1582"/>
              <a:gd name="T1" fmla="*/ 573 h 661"/>
              <a:gd name="T2" fmla="*/ 1139 w 1582"/>
              <a:gd name="T3" fmla="*/ 573 h 661"/>
              <a:gd name="T4" fmla="*/ 1228 w 1582"/>
              <a:gd name="T5" fmla="*/ 610 h 661"/>
              <a:gd name="T6" fmla="*/ 1228 w 1582"/>
              <a:gd name="T7" fmla="*/ 535 h 661"/>
              <a:gd name="T8" fmla="*/ 1228 w 1582"/>
              <a:gd name="T9" fmla="*/ 610 h 661"/>
              <a:gd name="T10" fmla="*/ 1256 w 1582"/>
              <a:gd name="T11" fmla="*/ 0 h 661"/>
              <a:gd name="T12" fmla="*/ 1452 w 1582"/>
              <a:gd name="T13" fmla="*/ 58 h 661"/>
              <a:gd name="T14" fmla="*/ 1569 w 1582"/>
              <a:gd name="T15" fmla="*/ 179 h 661"/>
              <a:gd name="T16" fmla="*/ 1538 w 1582"/>
              <a:gd name="T17" fmla="*/ 172 h 661"/>
              <a:gd name="T18" fmla="*/ 1425 w 1582"/>
              <a:gd name="T19" fmla="*/ 102 h 661"/>
              <a:gd name="T20" fmla="*/ 1538 w 1582"/>
              <a:gd name="T21" fmla="*/ 490 h 661"/>
              <a:gd name="T22" fmla="*/ 1356 w 1582"/>
              <a:gd name="T23" fmla="*/ 581 h 661"/>
              <a:gd name="T24" fmla="*/ 1228 w 1582"/>
              <a:gd name="T25" fmla="*/ 445 h 661"/>
              <a:gd name="T26" fmla="*/ 1100 w 1582"/>
              <a:gd name="T27" fmla="*/ 580 h 661"/>
              <a:gd name="T28" fmla="*/ 639 w 1582"/>
              <a:gd name="T29" fmla="*/ 573 h 661"/>
              <a:gd name="T30" fmla="*/ 383 w 1582"/>
              <a:gd name="T31" fmla="*/ 573 h 661"/>
              <a:gd name="T32" fmla="*/ 337 w 1582"/>
              <a:gd name="T33" fmla="*/ 579 h 661"/>
              <a:gd name="T34" fmla="*/ 209 w 1582"/>
              <a:gd name="T35" fmla="*/ 445 h 661"/>
              <a:gd name="T36" fmla="*/ 81 w 1582"/>
              <a:gd name="T37" fmla="*/ 580 h 661"/>
              <a:gd name="T38" fmla="*/ 0 w 1582"/>
              <a:gd name="T39" fmla="*/ 490 h 661"/>
              <a:gd name="T40" fmla="*/ 102 w 1582"/>
              <a:gd name="T41" fmla="*/ 0 h 661"/>
              <a:gd name="T42" fmla="*/ 1486 w 1582"/>
              <a:gd name="T43" fmla="*/ 490 h 661"/>
              <a:gd name="T44" fmla="*/ 1421 w 1582"/>
              <a:gd name="T45" fmla="*/ 490 h 661"/>
              <a:gd name="T46" fmla="*/ 1085 w 1582"/>
              <a:gd name="T47" fmla="*/ 276 h 661"/>
              <a:gd name="T48" fmla="*/ 1485 w 1582"/>
              <a:gd name="T49" fmla="*/ 389 h 661"/>
              <a:gd name="T50" fmla="*/ 1256 w 1582"/>
              <a:gd name="T51" fmla="*/ 51 h 661"/>
              <a:gd name="T52" fmla="*/ 1085 w 1582"/>
              <a:gd name="T53" fmla="*/ 276 h 661"/>
              <a:gd name="T54" fmla="*/ 1034 w 1582"/>
              <a:gd name="T55" fmla="*/ 276 h 661"/>
              <a:gd name="T56" fmla="*/ 111 w 1582"/>
              <a:gd name="T57" fmla="*/ 51 h 661"/>
              <a:gd name="T58" fmla="*/ 58 w 1582"/>
              <a:gd name="T59" fmla="*/ 218 h 661"/>
              <a:gd name="T60" fmla="*/ 51 w 1582"/>
              <a:gd name="T61" fmla="*/ 276 h 661"/>
              <a:gd name="T62" fmla="*/ 298 w 1582"/>
              <a:gd name="T63" fmla="*/ 573 h 661"/>
              <a:gd name="T64" fmla="*/ 120 w 1582"/>
              <a:gd name="T65" fmla="*/ 573 h 661"/>
              <a:gd name="T66" fmla="*/ 209 w 1582"/>
              <a:gd name="T67" fmla="*/ 610 h 661"/>
              <a:gd name="T68" fmla="*/ 209 w 1582"/>
              <a:gd name="T69" fmla="*/ 535 h 661"/>
              <a:gd name="T70" fmla="*/ 209 w 1582"/>
              <a:gd name="T71" fmla="*/ 610 h 661"/>
              <a:gd name="T72" fmla="*/ 600 w 1582"/>
              <a:gd name="T73" fmla="*/ 573 h 661"/>
              <a:gd name="T74" fmla="*/ 423 w 1582"/>
              <a:gd name="T75" fmla="*/ 573 h 661"/>
              <a:gd name="T76" fmla="*/ 511 w 1582"/>
              <a:gd name="T77" fmla="*/ 610 h 661"/>
              <a:gd name="T78" fmla="*/ 511 w 1582"/>
              <a:gd name="T79" fmla="*/ 535 h 661"/>
              <a:gd name="T80" fmla="*/ 511 w 1582"/>
              <a:gd name="T81" fmla="*/ 610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82" h="661">
                <a:moveTo>
                  <a:pt x="1228" y="484"/>
                </a:moveTo>
                <a:cubicBezTo>
                  <a:pt x="1277" y="484"/>
                  <a:pt x="1317" y="523"/>
                  <a:pt x="1317" y="573"/>
                </a:cubicBezTo>
                <a:cubicBezTo>
                  <a:pt x="1317" y="621"/>
                  <a:pt x="1277" y="661"/>
                  <a:pt x="1228" y="661"/>
                </a:cubicBezTo>
                <a:cubicBezTo>
                  <a:pt x="1179" y="661"/>
                  <a:pt x="1139" y="621"/>
                  <a:pt x="1139" y="573"/>
                </a:cubicBezTo>
                <a:cubicBezTo>
                  <a:pt x="1139" y="523"/>
                  <a:pt x="1179" y="484"/>
                  <a:pt x="1228" y="484"/>
                </a:cubicBezTo>
                <a:close/>
                <a:moveTo>
                  <a:pt x="1228" y="610"/>
                </a:moveTo>
                <a:cubicBezTo>
                  <a:pt x="1249" y="610"/>
                  <a:pt x="1266" y="593"/>
                  <a:pt x="1266" y="573"/>
                </a:cubicBezTo>
                <a:cubicBezTo>
                  <a:pt x="1266" y="552"/>
                  <a:pt x="1249" y="535"/>
                  <a:pt x="1228" y="535"/>
                </a:cubicBezTo>
                <a:cubicBezTo>
                  <a:pt x="1207" y="535"/>
                  <a:pt x="1190" y="552"/>
                  <a:pt x="1190" y="573"/>
                </a:cubicBezTo>
                <a:cubicBezTo>
                  <a:pt x="1190" y="593"/>
                  <a:pt x="1207" y="610"/>
                  <a:pt x="1228" y="610"/>
                </a:cubicBezTo>
                <a:close/>
                <a:moveTo>
                  <a:pt x="102" y="0"/>
                </a:moveTo>
                <a:lnTo>
                  <a:pt x="1256" y="0"/>
                </a:lnTo>
                <a:cubicBezTo>
                  <a:pt x="1294" y="0"/>
                  <a:pt x="1339" y="21"/>
                  <a:pt x="1381" y="58"/>
                </a:cubicBezTo>
                <a:lnTo>
                  <a:pt x="1452" y="58"/>
                </a:lnTo>
                <a:cubicBezTo>
                  <a:pt x="1512" y="58"/>
                  <a:pt x="1547" y="104"/>
                  <a:pt x="1576" y="148"/>
                </a:cubicBezTo>
                <a:cubicBezTo>
                  <a:pt x="1582" y="159"/>
                  <a:pt x="1579" y="172"/>
                  <a:pt x="1569" y="179"/>
                </a:cubicBezTo>
                <a:cubicBezTo>
                  <a:pt x="1565" y="181"/>
                  <a:pt x="1561" y="183"/>
                  <a:pt x="1557" y="183"/>
                </a:cubicBezTo>
                <a:cubicBezTo>
                  <a:pt x="1549" y="183"/>
                  <a:pt x="1542" y="179"/>
                  <a:pt x="1538" y="172"/>
                </a:cubicBezTo>
                <a:cubicBezTo>
                  <a:pt x="1509" y="128"/>
                  <a:pt x="1486" y="102"/>
                  <a:pt x="1452" y="102"/>
                </a:cubicBezTo>
                <a:lnTo>
                  <a:pt x="1425" y="102"/>
                </a:lnTo>
                <a:cubicBezTo>
                  <a:pt x="1476" y="162"/>
                  <a:pt x="1519" y="302"/>
                  <a:pt x="1538" y="392"/>
                </a:cubicBezTo>
                <a:lnTo>
                  <a:pt x="1538" y="490"/>
                </a:lnTo>
                <a:cubicBezTo>
                  <a:pt x="1538" y="540"/>
                  <a:pt x="1497" y="581"/>
                  <a:pt x="1446" y="581"/>
                </a:cubicBezTo>
                <a:lnTo>
                  <a:pt x="1356" y="581"/>
                </a:lnTo>
                <a:lnTo>
                  <a:pt x="1356" y="573"/>
                </a:lnTo>
                <a:cubicBezTo>
                  <a:pt x="1356" y="502"/>
                  <a:pt x="1299" y="445"/>
                  <a:pt x="1228" y="445"/>
                </a:cubicBezTo>
                <a:cubicBezTo>
                  <a:pt x="1157" y="445"/>
                  <a:pt x="1100" y="502"/>
                  <a:pt x="1100" y="573"/>
                </a:cubicBezTo>
                <a:lnTo>
                  <a:pt x="1100" y="580"/>
                </a:lnTo>
                <a:cubicBezTo>
                  <a:pt x="1100" y="580"/>
                  <a:pt x="795" y="579"/>
                  <a:pt x="639" y="579"/>
                </a:cubicBezTo>
                <a:cubicBezTo>
                  <a:pt x="639" y="577"/>
                  <a:pt x="639" y="575"/>
                  <a:pt x="639" y="573"/>
                </a:cubicBezTo>
                <a:cubicBezTo>
                  <a:pt x="639" y="502"/>
                  <a:pt x="582" y="445"/>
                  <a:pt x="511" y="445"/>
                </a:cubicBezTo>
                <a:cubicBezTo>
                  <a:pt x="441" y="445"/>
                  <a:pt x="383" y="502"/>
                  <a:pt x="383" y="573"/>
                </a:cubicBezTo>
                <a:lnTo>
                  <a:pt x="383" y="579"/>
                </a:lnTo>
                <a:lnTo>
                  <a:pt x="337" y="579"/>
                </a:lnTo>
                <a:lnTo>
                  <a:pt x="337" y="573"/>
                </a:lnTo>
                <a:cubicBezTo>
                  <a:pt x="337" y="502"/>
                  <a:pt x="280" y="445"/>
                  <a:pt x="209" y="445"/>
                </a:cubicBezTo>
                <a:cubicBezTo>
                  <a:pt x="139" y="445"/>
                  <a:pt x="81" y="502"/>
                  <a:pt x="81" y="573"/>
                </a:cubicBezTo>
                <a:lnTo>
                  <a:pt x="81" y="580"/>
                </a:lnTo>
                <a:lnTo>
                  <a:pt x="76" y="579"/>
                </a:lnTo>
                <a:cubicBezTo>
                  <a:pt x="33" y="572"/>
                  <a:pt x="0" y="535"/>
                  <a:pt x="0" y="490"/>
                </a:cubicBezTo>
                <a:lnTo>
                  <a:pt x="0" y="252"/>
                </a:lnTo>
                <a:cubicBezTo>
                  <a:pt x="20" y="142"/>
                  <a:pt x="35" y="0"/>
                  <a:pt x="102" y="0"/>
                </a:cubicBezTo>
                <a:close/>
                <a:moveTo>
                  <a:pt x="1483" y="505"/>
                </a:moveTo>
                <a:cubicBezTo>
                  <a:pt x="1485" y="500"/>
                  <a:pt x="1486" y="495"/>
                  <a:pt x="1486" y="490"/>
                </a:cubicBezTo>
                <a:lnTo>
                  <a:pt x="1486" y="453"/>
                </a:lnTo>
                <a:cubicBezTo>
                  <a:pt x="1445" y="454"/>
                  <a:pt x="1421" y="476"/>
                  <a:pt x="1421" y="490"/>
                </a:cubicBezTo>
                <a:cubicBezTo>
                  <a:pt x="1420" y="504"/>
                  <a:pt x="1449" y="505"/>
                  <a:pt x="1483" y="505"/>
                </a:cubicBezTo>
                <a:close/>
                <a:moveTo>
                  <a:pt x="1085" y="276"/>
                </a:moveTo>
                <a:lnTo>
                  <a:pt x="1123" y="276"/>
                </a:lnTo>
                <a:cubicBezTo>
                  <a:pt x="1242" y="276"/>
                  <a:pt x="1413" y="387"/>
                  <a:pt x="1485" y="389"/>
                </a:cubicBezTo>
                <a:cubicBezTo>
                  <a:pt x="1464" y="297"/>
                  <a:pt x="1421" y="176"/>
                  <a:pt x="1386" y="135"/>
                </a:cubicBezTo>
                <a:cubicBezTo>
                  <a:pt x="1334" y="76"/>
                  <a:pt x="1291" y="51"/>
                  <a:pt x="1256" y="51"/>
                </a:cubicBezTo>
                <a:lnTo>
                  <a:pt x="1085" y="51"/>
                </a:lnTo>
                <a:lnTo>
                  <a:pt x="1085" y="276"/>
                </a:lnTo>
                <a:close/>
                <a:moveTo>
                  <a:pt x="51" y="276"/>
                </a:moveTo>
                <a:lnTo>
                  <a:pt x="1034" y="276"/>
                </a:lnTo>
                <a:lnTo>
                  <a:pt x="1034" y="51"/>
                </a:lnTo>
                <a:lnTo>
                  <a:pt x="111" y="51"/>
                </a:lnTo>
                <a:cubicBezTo>
                  <a:pt x="101" y="52"/>
                  <a:pt x="93" y="68"/>
                  <a:pt x="85" y="93"/>
                </a:cubicBezTo>
                <a:cubicBezTo>
                  <a:pt x="73" y="131"/>
                  <a:pt x="63" y="186"/>
                  <a:pt x="58" y="218"/>
                </a:cubicBezTo>
                <a:cubicBezTo>
                  <a:pt x="55" y="231"/>
                  <a:pt x="53" y="244"/>
                  <a:pt x="51" y="257"/>
                </a:cubicBezTo>
                <a:lnTo>
                  <a:pt x="51" y="276"/>
                </a:lnTo>
                <a:close/>
                <a:moveTo>
                  <a:pt x="209" y="484"/>
                </a:moveTo>
                <a:cubicBezTo>
                  <a:pt x="258" y="484"/>
                  <a:pt x="298" y="523"/>
                  <a:pt x="298" y="573"/>
                </a:cubicBezTo>
                <a:cubicBezTo>
                  <a:pt x="298" y="621"/>
                  <a:pt x="258" y="661"/>
                  <a:pt x="209" y="661"/>
                </a:cubicBezTo>
                <a:cubicBezTo>
                  <a:pt x="160" y="661"/>
                  <a:pt x="120" y="621"/>
                  <a:pt x="120" y="573"/>
                </a:cubicBezTo>
                <a:cubicBezTo>
                  <a:pt x="120" y="523"/>
                  <a:pt x="160" y="484"/>
                  <a:pt x="209" y="484"/>
                </a:cubicBezTo>
                <a:close/>
                <a:moveTo>
                  <a:pt x="209" y="610"/>
                </a:moveTo>
                <a:cubicBezTo>
                  <a:pt x="230" y="610"/>
                  <a:pt x="247" y="593"/>
                  <a:pt x="247" y="573"/>
                </a:cubicBezTo>
                <a:cubicBezTo>
                  <a:pt x="247" y="552"/>
                  <a:pt x="230" y="535"/>
                  <a:pt x="209" y="535"/>
                </a:cubicBezTo>
                <a:cubicBezTo>
                  <a:pt x="188" y="535"/>
                  <a:pt x="171" y="552"/>
                  <a:pt x="171" y="573"/>
                </a:cubicBezTo>
                <a:cubicBezTo>
                  <a:pt x="171" y="593"/>
                  <a:pt x="188" y="610"/>
                  <a:pt x="209" y="610"/>
                </a:cubicBezTo>
                <a:close/>
                <a:moveTo>
                  <a:pt x="511" y="484"/>
                </a:moveTo>
                <a:cubicBezTo>
                  <a:pt x="560" y="484"/>
                  <a:pt x="600" y="523"/>
                  <a:pt x="600" y="573"/>
                </a:cubicBezTo>
                <a:cubicBezTo>
                  <a:pt x="600" y="621"/>
                  <a:pt x="560" y="661"/>
                  <a:pt x="511" y="661"/>
                </a:cubicBezTo>
                <a:cubicBezTo>
                  <a:pt x="462" y="661"/>
                  <a:pt x="423" y="621"/>
                  <a:pt x="423" y="573"/>
                </a:cubicBezTo>
                <a:cubicBezTo>
                  <a:pt x="423" y="523"/>
                  <a:pt x="462" y="484"/>
                  <a:pt x="511" y="484"/>
                </a:cubicBezTo>
                <a:close/>
                <a:moveTo>
                  <a:pt x="511" y="610"/>
                </a:moveTo>
                <a:cubicBezTo>
                  <a:pt x="532" y="610"/>
                  <a:pt x="549" y="593"/>
                  <a:pt x="549" y="573"/>
                </a:cubicBezTo>
                <a:cubicBezTo>
                  <a:pt x="549" y="552"/>
                  <a:pt x="532" y="535"/>
                  <a:pt x="511" y="535"/>
                </a:cubicBezTo>
                <a:cubicBezTo>
                  <a:pt x="490" y="535"/>
                  <a:pt x="474" y="552"/>
                  <a:pt x="474" y="573"/>
                </a:cubicBezTo>
                <a:cubicBezTo>
                  <a:pt x="474" y="593"/>
                  <a:pt x="490" y="610"/>
                  <a:pt x="511" y="610"/>
                </a:cubicBezTo>
                <a:close/>
              </a:path>
            </a:pathLst>
          </a:custGeom>
          <a:solidFill>
            <a:srgbClr val="13C7B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sp>
        <p:nvSpPr>
          <p:cNvPr id="25" name="Freeform 8">
            <a:extLst>
              <a:ext uri="{FF2B5EF4-FFF2-40B4-BE49-F238E27FC236}">
                <a16:creationId xmlns:a16="http://schemas.microsoft.com/office/drawing/2014/main" id="{C26874D9-C931-9BBD-9F01-836E39513DB1}"/>
              </a:ext>
            </a:extLst>
          </p:cNvPr>
          <p:cNvSpPr>
            <a:spLocks noEditPoints="1"/>
          </p:cNvSpPr>
          <p:nvPr/>
        </p:nvSpPr>
        <p:spPr bwMode="auto">
          <a:xfrm>
            <a:off x="1553768" y="4776407"/>
            <a:ext cx="791609" cy="350773"/>
          </a:xfrm>
          <a:custGeom>
            <a:avLst/>
            <a:gdLst>
              <a:gd name="T0" fmla="*/ 1459 w 1543"/>
              <a:gd name="T1" fmla="*/ 170 h 683"/>
              <a:gd name="T2" fmla="*/ 1187 w 1543"/>
              <a:gd name="T3" fmla="*/ 86 h 683"/>
              <a:gd name="T4" fmla="*/ 1140 w 1543"/>
              <a:gd name="T5" fmla="*/ 445 h 683"/>
              <a:gd name="T6" fmla="*/ 1534 w 1543"/>
              <a:gd name="T7" fmla="*/ 356 h 683"/>
              <a:gd name="T8" fmla="*/ 1356 w 1543"/>
              <a:gd name="T9" fmla="*/ 266 h 683"/>
              <a:gd name="T10" fmla="*/ 1195 w 1543"/>
              <a:gd name="T11" fmla="*/ 247 h 683"/>
              <a:gd name="T12" fmla="*/ 1337 w 1543"/>
              <a:gd name="T13" fmla="*/ 141 h 683"/>
              <a:gd name="T14" fmla="*/ 1459 w 1543"/>
              <a:gd name="T15" fmla="*/ 315 h 683"/>
              <a:gd name="T16" fmla="*/ 409 w 1543"/>
              <a:gd name="T17" fmla="*/ 594 h 683"/>
              <a:gd name="T18" fmla="*/ 409 w 1543"/>
              <a:gd name="T19" fmla="*/ 594 h 683"/>
              <a:gd name="T20" fmla="*/ 11 w 1543"/>
              <a:gd name="T21" fmla="*/ 446 h 683"/>
              <a:gd name="T22" fmla="*/ 1084 w 1543"/>
              <a:gd name="T23" fmla="*/ 0 h 683"/>
              <a:gd name="T24" fmla="*/ 1327 w 1543"/>
              <a:gd name="T25" fmla="*/ 503 h 683"/>
              <a:gd name="T26" fmla="*/ 1327 w 1543"/>
              <a:gd name="T27" fmla="*/ 683 h 683"/>
              <a:gd name="T28" fmla="*/ 1327 w 1543"/>
              <a:gd name="T29" fmla="*/ 503 h 683"/>
              <a:gd name="T30" fmla="*/ 1281 w 1543"/>
              <a:gd name="T31" fmla="*/ 593 h 683"/>
              <a:gd name="T32" fmla="*/ 1372 w 1543"/>
              <a:gd name="T33" fmla="*/ 593 h 683"/>
              <a:gd name="T34" fmla="*/ 502 w 1543"/>
              <a:gd name="T35" fmla="*/ 503 h 683"/>
              <a:gd name="T36" fmla="*/ 502 w 1543"/>
              <a:gd name="T37" fmla="*/ 683 h 683"/>
              <a:gd name="T38" fmla="*/ 502 w 1543"/>
              <a:gd name="T39" fmla="*/ 503 h 683"/>
              <a:gd name="T40" fmla="*/ 457 w 1543"/>
              <a:gd name="T41" fmla="*/ 593 h 683"/>
              <a:gd name="T42" fmla="*/ 547 w 1543"/>
              <a:gd name="T43" fmla="*/ 593 h 683"/>
              <a:gd name="T44" fmla="*/ 785 w 1543"/>
              <a:gd name="T45" fmla="*/ 503 h 683"/>
              <a:gd name="T46" fmla="*/ 785 w 1543"/>
              <a:gd name="T47" fmla="*/ 683 h 683"/>
              <a:gd name="T48" fmla="*/ 785 w 1543"/>
              <a:gd name="T49" fmla="*/ 503 h 683"/>
              <a:gd name="T50" fmla="*/ 740 w 1543"/>
              <a:gd name="T51" fmla="*/ 593 h 683"/>
              <a:gd name="T52" fmla="*/ 830 w 1543"/>
              <a:gd name="T53" fmla="*/ 593 h 683"/>
              <a:gd name="T54" fmla="*/ 653 w 1543"/>
              <a:gd name="T55" fmla="*/ 593 h 683"/>
              <a:gd name="T56" fmla="*/ 634 w 1543"/>
              <a:gd name="T57" fmla="*/ 603 h 683"/>
              <a:gd name="T58" fmla="*/ 582 w 1543"/>
              <a:gd name="T59" fmla="*/ 488 h 683"/>
              <a:gd name="T60" fmla="*/ 653 w 1543"/>
              <a:gd name="T61" fmla="*/ 593 h 683"/>
              <a:gd name="T62" fmla="*/ 370 w 1543"/>
              <a:gd name="T63" fmla="*/ 593 h 683"/>
              <a:gd name="T64" fmla="*/ 350 w 1543"/>
              <a:gd name="T65" fmla="*/ 603 h 683"/>
              <a:gd name="T66" fmla="*/ 299 w 1543"/>
              <a:gd name="T67" fmla="*/ 488 h 683"/>
              <a:gd name="T68" fmla="*/ 1195 w 1543"/>
              <a:gd name="T69" fmla="*/ 593 h 683"/>
              <a:gd name="T70" fmla="*/ 917 w 1543"/>
              <a:gd name="T71" fmla="*/ 603 h 683"/>
              <a:gd name="T72" fmla="*/ 865 w 1543"/>
              <a:gd name="T73" fmla="*/ 488 h 683"/>
              <a:gd name="T74" fmla="*/ 1195 w 1543"/>
              <a:gd name="T75" fmla="*/ 593 h 683"/>
              <a:gd name="T76" fmla="*/ 1458 w 1543"/>
              <a:gd name="T77" fmla="*/ 603 h 683"/>
              <a:gd name="T78" fmla="*/ 1407 w 1543"/>
              <a:gd name="T79" fmla="*/ 488 h 683"/>
              <a:gd name="T80" fmla="*/ 1476 w 1543"/>
              <a:gd name="T81" fmla="*/ 603 h 683"/>
              <a:gd name="T82" fmla="*/ 219 w 1543"/>
              <a:gd name="T83" fmla="*/ 503 h 683"/>
              <a:gd name="T84" fmla="*/ 219 w 1543"/>
              <a:gd name="T85" fmla="*/ 683 h 683"/>
              <a:gd name="T86" fmla="*/ 309 w 1543"/>
              <a:gd name="T87" fmla="*/ 593 h 683"/>
              <a:gd name="T88" fmla="*/ 174 w 1543"/>
              <a:gd name="T89" fmla="*/ 593 h 683"/>
              <a:gd name="T90" fmla="*/ 264 w 1543"/>
              <a:gd name="T91" fmla="*/ 593 h 683"/>
              <a:gd name="T92" fmla="*/ 174 w 1543"/>
              <a:gd name="T93" fmla="*/ 593 h 683"/>
              <a:gd name="T94" fmla="*/ 87 w 1543"/>
              <a:gd name="T95" fmla="*/ 603 h 683"/>
              <a:gd name="T96" fmla="*/ 8 w 1543"/>
              <a:gd name="T97" fmla="*/ 488 h 683"/>
              <a:gd name="T98" fmla="*/ 87 w 1543"/>
              <a:gd name="T99" fmla="*/ 593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43" h="683">
                <a:moveTo>
                  <a:pt x="1534" y="356"/>
                </a:moveTo>
                <a:cubicBezTo>
                  <a:pt x="1534" y="356"/>
                  <a:pt x="1487" y="236"/>
                  <a:pt x="1459" y="170"/>
                </a:cubicBezTo>
                <a:cubicBezTo>
                  <a:pt x="1442" y="130"/>
                  <a:pt x="1412" y="86"/>
                  <a:pt x="1337" y="86"/>
                </a:cubicBezTo>
                <a:lnTo>
                  <a:pt x="1187" y="86"/>
                </a:lnTo>
                <a:cubicBezTo>
                  <a:pt x="1157" y="86"/>
                  <a:pt x="1140" y="99"/>
                  <a:pt x="1140" y="130"/>
                </a:cubicBezTo>
                <a:lnTo>
                  <a:pt x="1140" y="445"/>
                </a:lnTo>
                <a:lnTo>
                  <a:pt x="1534" y="446"/>
                </a:lnTo>
                <a:lnTo>
                  <a:pt x="1534" y="356"/>
                </a:lnTo>
                <a:close/>
                <a:moveTo>
                  <a:pt x="1409" y="315"/>
                </a:moveTo>
                <a:lnTo>
                  <a:pt x="1356" y="266"/>
                </a:lnTo>
                <a:cubicBezTo>
                  <a:pt x="1345" y="256"/>
                  <a:pt x="1335" y="247"/>
                  <a:pt x="1300" y="247"/>
                </a:cubicBezTo>
                <a:lnTo>
                  <a:pt x="1195" y="247"/>
                </a:lnTo>
                <a:lnTo>
                  <a:pt x="1195" y="141"/>
                </a:lnTo>
                <a:lnTo>
                  <a:pt x="1337" y="141"/>
                </a:lnTo>
                <a:cubicBezTo>
                  <a:pt x="1379" y="141"/>
                  <a:pt x="1395" y="159"/>
                  <a:pt x="1409" y="191"/>
                </a:cubicBezTo>
                <a:cubicBezTo>
                  <a:pt x="1424" y="226"/>
                  <a:pt x="1444" y="276"/>
                  <a:pt x="1459" y="315"/>
                </a:cubicBezTo>
                <a:lnTo>
                  <a:pt x="1409" y="315"/>
                </a:lnTo>
                <a:close/>
                <a:moveTo>
                  <a:pt x="409" y="594"/>
                </a:moveTo>
                <a:cubicBezTo>
                  <a:pt x="410" y="594"/>
                  <a:pt x="410" y="594"/>
                  <a:pt x="410" y="594"/>
                </a:cubicBezTo>
                <a:lnTo>
                  <a:pt x="409" y="594"/>
                </a:lnTo>
                <a:close/>
                <a:moveTo>
                  <a:pt x="1084" y="446"/>
                </a:moveTo>
                <a:lnTo>
                  <a:pt x="11" y="446"/>
                </a:lnTo>
                <a:lnTo>
                  <a:pt x="11" y="0"/>
                </a:lnTo>
                <a:lnTo>
                  <a:pt x="1084" y="0"/>
                </a:lnTo>
                <a:lnTo>
                  <a:pt x="1084" y="446"/>
                </a:lnTo>
                <a:close/>
                <a:moveTo>
                  <a:pt x="1327" y="503"/>
                </a:moveTo>
                <a:cubicBezTo>
                  <a:pt x="1277" y="503"/>
                  <a:pt x="1237" y="543"/>
                  <a:pt x="1237" y="593"/>
                </a:cubicBezTo>
                <a:cubicBezTo>
                  <a:pt x="1237" y="643"/>
                  <a:pt x="1277" y="683"/>
                  <a:pt x="1327" y="683"/>
                </a:cubicBezTo>
                <a:cubicBezTo>
                  <a:pt x="1376" y="683"/>
                  <a:pt x="1417" y="643"/>
                  <a:pt x="1417" y="593"/>
                </a:cubicBezTo>
                <a:cubicBezTo>
                  <a:pt x="1417" y="543"/>
                  <a:pt x="1376" y="503"/>
                  <a:pt x="1327" y="503"/>
                </a:cubicBezTo>
                <a:close/>
                <a:moveTo>
                  <a:pt x="1327" y="638"/>
                </a:moveTo>
                <a:cubicBezTo>
                  <a:pt x="1302" y="638"/>
                  <a:pt x="1281" y="618"/>
                  <a:pt x="1281" y="593"/>
                </a:cubicBezTo>
                <a:cubicBezTo>
                  <a:pt x="1281" y="568"/>
                  <a:pt x="1302" y="548"/>
                  <a:pt x="1327" y="548"/>
                </a:cubicBezTo>
                <a:cubicBezTo>
                  <a:pt x="1351" y="548"/>
                  <a:pt x="1372" y="568"/>
                  <a:pt x="1372" y="593"/>
                </a:cubicBezTo>
                <a:cubicBezTo>
                  <a:pt x="1372" y="618"/>
                  <a:pt x="1351" y="638"/>
                  <a:pt x="1327" y="638"/>
                </a:cubicBezTo>
                <a:close/>
                <a:moveTo>
                  <a:pt x="502" y="503"/>
                </a:moveTo>
                <a:cubicBezTo>
                  <a:pt x="452" y="503"/>
                  <a:pt x="412" y="543"/>
                  <a:pt x="412" y="593"/>
                </a:cubicBezTo>
                <a:cubicBezTo>
                  <a:pt x="412" y="643"/>
                  <a:pt x="452" y="683"/>
                  <a:pt x="502" y="683"/>
                </a:cubicBezTo>
                <a:cubicBezTo>
                  <a:pt x="552" y="683"/>
                  <a:pt x="592" y="643"/>
                  <a:pt x="592" y="593"/>
                </a:cubicBezTo>
                <a:cubicBezTo>
                  <a:pt x="592" y="543"/>
                  <a:pt x="552" y="503"/>
                  <a:pt x="502" y="503"/>
                </a:cubicBezTo>
                <a:close/>
                <a:moveTo>
                  <a:pt x="502" y="638"/>
                </a:moveTo>
                <a:cubicBezTo>
                  <a:pt x="477" y="638"/>
                  <a:pt x="457" y="618"/>
                  <a:pt x="457" y="593"/>
                </a:cubicBezTo>
                <a:cubicBezTo>
                  <a:pt x="457" y="568"/>
                  <a:pt x="477" y="548"/>
                  <a:pt x="502" y="548"/>
                </a:cubicBezTo>
                <a:cubicBezTo>
                  <a:pt x="527" y="548"/>
                  <a:pt x="547" y="568"/>
                  <a:pt x="547" y="593"/>
                </a:cubicBezTo>
                <a:cubicBezTo>
                  <a:pt x="547" y="618"/>
                  <a:pt x="527" y="638"/>
                  <a:pt x="502" y="638"/>
                </a:cubicBezTo>
                <a:close/>
                <a:moveTo>
                  <a:pt x="785" y="503"/>
                </a:moveTo>
                <a:cubicBezTo>
                  <a:pt x="735" y="503"/>
                  <a:pt x="695" y="543"/>
                  <a:pt x="695" y="593"/>
                </a:cubicBezTo>
                <a:cubicBezTo>
                  <a:pt x="695" y="643"/>
                  <a:pt x="735" y="683"/>
                  <a:pt x="785" y="683"/>
                </a:cubicBezTo>
                <a:cubicBezTo>
                  <a:pt x="835" y="683"/>
                  <a:pt x="875" y="643"/>
                  <a:pt x="875" y="593"/>
                </a:cubicBezTo>
                <a:cubicBezTo>
                  <a:pt x="875" y="543"/>
                  <a:pt x="835" y="503"/>
                  <a:pt x="785" y="503"/>
                </a:cubicBezTo>
                <a:close/>
                <a:moveTo>
                  <a:pt x="785" y="638"/>
                </a:moveTo>
                <a:cubicBezTo>
                  <a:pt x="760" y="638"/>
                  <a:pt x="740" y="618"/>
                  <a:pt x="740" y="593"/>
                </a:cubicBezTo>
                <a:cubicBezTo>
                  <a:pt x="740" y="568"/>
                  <a:pt x="760" y="548"/>
                  <a:pt x="785" y="548"/>
                </a:cubicBezTo>
                <a:cubicBezTo>
                  <a:pt x="810" y="548"/>
                  <a:pt x="830" y="568"/>
                  <a:pt x="830" y="593"/>
                </a:cubicBezTo>
                <a:cubicBezTo>
                  <a:pt x="830" y="618"/>
                  <a:pt x="810" y="638"/>
                  <a:pt x="785" y="638"/>
                </a:cubicBezTo>
                <a:close/>
                <a:moveTo>
                  <a:pt x="653" y="593"/>
                </a:moveTo>
                <a:cubicBezTo>
                  <a:pt x="653" y="596"/>
                  <a:pt x="653" y="599"/>
                  <a:pt x="653" y="603"/>
                </a:cubicBezTo>
                <a:lnTo>
                  <a:pt x="634" y="603"/>
                </a:lnTo>
                <a:cubicBezTo>
                  <a:pt x="634" y="599"/>
                  <a:pt x="634" y="596"/>
                  <a:pt x="634" y="593"/>
                </a:cubicBezTo>
                <a:cubicBezTo>
                  <a:pt x="634" y="550"/>
                  <a:pt x="613" y="512"/>
                  <a:pt x="582" y="488"/>
                </a:cubicBezTo>
                <a:lnTo>
                  <a:pt x="704" y="488"/>
                </a:lnTo>
                <a:cubicBezTo>
                  <a:pt x="673" y="513"/>
                  <a:pt x="653" y="550"/>
                  <a:pt x="653" y="593"/>
                </a:cubicBezTo>
                <a:close/>
                <a:moveTo>
                  <a:pt x="422" y="488"/>
                </a:moveTo>
                <a:cubicBezTo>
                  <a:pt x="390" y="512"/>
                  <a:pt x="370" y="550"/>
                  <a:pt x="370" y="593"/>
                </a:cubicBezTo>
                <a:cubicBezTo>
                  <a:pt x="370" y="596"/>
                  <a:pt x="370" y="603"/>
                  <a:pt x="370" y="603"/>
                </a:cubicBezTo>
                <a:lnTo>
                  <a:pt x="350" y="603"/>
                </a:lnTo>
                <a:cubicBezTo>
                  <a:pt x="350" y="599"/>
                  <a:pt x="351" y="596"/>
                  <a:pt x="351" y="593"/>
                </a:cubicBezTo>
                <a:cubicBezTo>
                  <a:pt x="351" y="550"/>
                  <a:pt x="331" y="512"/>
                  <a:pt x="299" y="488"/>
                </a:cubicBezTo>
                <a:lnTo>
                  <a:pt x="422" y="488"/>
                </a:lnTo>
                <a:close/>
                <a:moveTo>
                  <a:pt x="1195" y="593"/>
                </a:moveTo>
                <a:cubicBezTo>
                  <a:pt x="1195" y="596"/>
                  <a:pt x="1195" y="599"/>
                  <a:pt x="1195" y="603"/>
                </a:cubicBezTo>
                <a:lnTo>
                  <a:pt x="917" y="603"/>
                </a:lnTo>
                <a:cubicBezTo>
                  <a:pt x="917" y="599"/>
                  <a:pt x="917" y="596"/>
                  <a:pt x="917" y="593"/>
                </a:cubicBezTo>
                <a:cubicBezTo>
                  <a:pt x="917" y="550"/>
                  <a:pt x="897" y="513"/>
                  <a:pt x="865" y="488"/>
                </a:cubicBezTo>
                <a:lnTo>
                  <a:pt x="1247" y="488"/>
                </a:lnTo>
                <a:cubicBezTo>
                  <a:pt x="1215" y="512"/>
                  <a:pt x="1195" y="550"/>
                  <a:pt x="1195" y="593"/>
                </a:cubicBezTo>
                <a:close/>
                <a:moveTo>
                  <a:pt x="1476" y="603"/>
                </a:moveTo>
                <a:lnTo>
                  <a:pt x="1458" y="603"/>
                </a:lnTo>
                <a:cubicBezTo>
                  <a:pt x="1459" y="599"/>
                  <a:pt x="1459" y="596"/>
                  <a:pt x="1459" y="593"/>
                </a:cubicBezTo>
                <a:cubicBezTo>
                  <a:pt x="1459" y="550"/>
                  <a:pt x="1438" y="512"/>
                  <a:pt x="1407" y="488"/>
                </a:cubicBezTo>
                <a:lnTo>
                  <a:pt x="1537" y="488"/>
                </a:lnTo>
                <a:cubicBezTo>
                  <a:pt x="1537" y="555"/>
                  <a:pt x="1543" y="603"/>
                  <a:pt x="1476" y="603"/>
                </a:cubicBezTo>
                <a:close/>
                <a:moveTo>
                  <a:pt x="219" y="503"/>
                </a:moveTo>
                <a:lnTo>
                  <a:pt x="219" y="503"/>
                </a:lnTo>
                <a:cubicBezTo>
                  <a:pt x="169" y="503"/>
                  <a:pt x="129" y="543"/>
                  <a:pt x="129" y="593"/>
                </a:cubicBezTo>
                <a:cubicBezTo>
                  <a:pt x="129" y="643"/>
                  <a:pt x="169" y="683"/>
                  <a:pt x="219" y="683"/>
                </a:cubicBezTo>
                <a:lnTo>
                  <a:pt x="219" y="683"/>
                </a:lnTo>
                <a:cubicBezTo>
                  <a:pt x="269" y="683"/>
                  <a:pt x="309" y="643"/>
                  <a:pt x="309" y="593"/>
                </a:cubicBezTo>
                <a:cubicBezTo>
                  <a:pt x="309" y="543"/>
                  <a:pt x="269" y="503"/>
                  <a:pt x="219" y="503"/>
                </a:cubicBezTo>
                <a:close/>
                <a:moveTo>
                  <a:pt x="174" y="593"/>
                </a:moveTo>
                <a:cubicBezTo>
                  <a:pt x="174" y="568"/>
                  <a:pt x="194" y="548"/>
                  <a:pt x="219" y="548"/>
                </a:cubicBezTo>
                <a:cubicBezTo>
                  <a:pt x="244" y="548"/>
                  <a:pt x="264" y="568"/>
                  <a:pt x="264" y="593"/>
                </a:cubicBezTo>
                <a:cubicBezTo>
                  <a:pt x="264" y="618"/>
                  <a:pt x="244" y="638"/>
                  <a:pt x="219" y="638"/>
                </a:cubicBezTo>
                <a:cubicBezTo>
                  <a:pt x="194" y="638"/>
                  <a:pt x="174" y="618"/>
                  <a:pt x="174" y="593"/>
                </a:cubicBezTo>
                <a:close/>
                <a:moveTo>
                  <a:pt x="87" y="593"/>
                </a:moveTo>
                <a:cubicBezTo>
                  <a:pt x="87" y="596"/>
                  <a:pt x="87" y="599"/>
                  <a:pt x="87" y="603"/>
                </a:cubicBezTo>
                <a:lnTo>
                  <a:pt x="69" y="603"/>
                </a:lnTo>
                <a:cubicBezTo>
                  <a:pt x="0" y="603"/>
                  <a:pt x="8" y="555"/>
                  <a:pt x="8" y="488"/>
                </a:cubicBezTo>
                <a:lnTo>
                  <a:pt x="139" y="488"/>
                </a:lnTo>
                <a:cubicBezTo>
                  <a:pt x="107" y="512"/>
                  <a:pt x="87" y="550"/>
                  <a:pt x="87" y="593"/>
                </a:cubicBezTo>
                <a:close/>
              </a:path>
            </a:pathLst>
          </a:custGeom>
          <a:solidFill>
            <a:srgbClr val="106E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2E671711-5177-F3B2-AA26-4FEC2C45477F}"/>
              </a:ext>
            </a:extLst>
          </p:cNvPr>
          <p:cNvSpPr>
            <a:spLocks noEditPoints="1"/>
          </p:cNvSpPr>
          <p:nvPr/>
        </p:nvSpPr>
        <p:spPr bwMode="auto">
          <a:xfrm>
            <a:off x="7207592" y="5464222"/>
            <a:ext cx="812940" cy="340107"/>
          </a:xfrm>
          <a:custGeom>
            <a:avLst/>
            <a:gdLst>
              <a:gd name="T0" fmla="*/ 1317 w 1582"/>
              <a:gd name="T1" fmla="*/ 573 h 661"/>
              <a:gd name="T2" fmla="*/ 1139 w 1582"/>
              <a:gd name="T3" fmla="*/ 573 h 661"/>
              <a:gd name="T4" fmla="*/ 1228 w 1582"/>
              <a:gd name="T5" fmla="*/ 610 h 661"/>
              <a:gd name="T6" fmla="*/ 1228 w 1582"/>
              <a:gd name="T7" fmla="*/ 535 h 661"/>
              <a:gd name="T8" fmla="*/ 1228 w 1582"/>
              <a:gd name="T9" fmla="*/ 610 h 661"/>
              <a:gd name="T10" fmla="*/ 1256 w 1582"/>
              <a:gd name="T11" fmla="*/ 0 h 661"/>
              <a:gd name="T12" fmla="*/ 1452 w 1582"/>
              <a:gd name="T13" fmla="*/ 58 h 661"/>
              <a:gd name="T14" fmla="*/ 1569 w 1582"/>
              <a:gd name="T15" fmla="*/ 179 h 661"/>
              <a:gd name="T16" fmla="*/ 1538 w 1582"/>
              <a:gd name="T17" fmla="*/ 172 h 661"/>
              <a:gd name="T18" fmla="*/ 1425 w 1582"/>
              <a:gd name="T19" fmla="*/ 102 h 661"/>
              <a:gd name="T20" fmla="*/ 1538 w 1582"/>
              <a:gd name="T21" fmla="*/ 490 h 661"/>
              <a:gd name="T22" fmla="*/ 1356 w 1582"/>
              <a:gd name="T23" fmla="*/ 581 h 661"/>
              <a:gd name="T24" fmla="*/ 1228 w 1582"/>
              <a:gd name="T25" fmla="*/ 445 h 661"/>
              <a:gd name="T26" fmla="*/ 1100 w 1582"/>
              <a:gd name="T27" fmla="*/ 580 h 661"/>
              <a:gd name="T28" fmla="*/ 639 w 1582"/>
              <a:gd name="T29" fmla="*/ 573 h 661"/>
              <a:gd name="T30" fmla="*/ 383 w 1582"/>
              <a:gd name="T31" fmla="*/ 573 h 661"/>
              <a:gd name="T32" fmla="*/ 337 w 1582"/>
              <a:gd name="T33" fmla="*/ 579 h 661"/>
              <a:gd name="T34" fmla="*/ 209 w 1582"/>
              <a:gd name="T35" fmla="*/ 445 h 661"/>
              <a:gd name="T36" fmla="*/ 81 w 1582"/>
              <a:gd name="T37" fmla="*/ 580 h 661"/>
              <a:gd name="T38" fmla="*/ 0 w 1582"/>
              <a:gd name="T39" fmla="*/ 490 h 661"/>
              <a:gd name="T40" fmla="*/ 102 w 1582"/>
              <a:gd name="T41" fmla="*/ 0 h 661"/>
              <a:gd name="T42" fmla="*/ 1486 w 1582"/>
              <a:gd name="T43" fmla="*/ 490 h 661"/>
              <a:gd name="T44" fmla="*/ 1421 w 1582"/>
              <a:gd name="T45" fmla="*/ 490 h 661"/>
              <a:gd name="T46" fmla="*/ 1085 w 1582"/>
              <a:gd name="T47" fmla="*/ 276 h 661"/>
              <a:gd name="T48" fmla="*/ 1485 w 1582"/>
              <a:gd name="T49" fmla="*/ 389 h 661"/>
              <a:gd name="T50" fmla="*/ 1256 w 1582"/>
              <a:gd name="T51" fmla="*/ 51 h 661"/>
              <a:gd name="T52" fmla="*/ 1085 w 1582"/>
              <a:gd name="T53" fmla="*/ 276 h 661"/>
              <a:gd name="T54" fmla="*/ 1034 w 1582"/>
              <a:gd name="T55" fmla="*/ 276 h 661"/>
              <a:gd name="T56" fmla="*/ 111 w 1582"/>
              <a:gd name="T57" fmla="*/ 51 h 661"/>
              <a:gd name="T58" fmla="*/ 58 w 1582"/>
              <a:gd name="T59" fmla="*/ 218 h 661"/>
              <a:gd name="T60" fmla="*/ 51 w 1582"/>
              <a:gd name="T61" fmla="*/ 276 h 661"/>
              <a:gd name="T62" fmla="*/ 298 w 1582"/>
              <a:gd name="T63" fmla="*/ 573 h 661"/>
              <a:gd name="T64" fmla="*/ 120 w 1582"/>
              <a:gd name="T65" fmla="*/ 573 h 661"/>
              <a:gd name="T66" fmla="*/ 209 w 1582"/>
              <a:gd name="T67" fmla="*/ 610 h 661"/>
              <a:gd name="T68" fmla="*/ 209 w 1582"/>
              <a:gd name="T69" fmla="*/ 535 h 661"/>
              <a:gd name="T70" fmla="*/ 209 w 1582"/>
              <a:gd name="T71" fmla="*/ 610 h 661"/>
              <a:gd name="T72" fmla="*/ 600 w 1582"/>
              <a:gd name="T73" fmla="*/ 573 h 661"/>
              <a:gd name="T74" fmla="*/ 423 w 1582"/>
              <a:gd name="T75" fmla="*/ 573 h 661"/>
              <a:gd name="T76" fmla="*/ 511 w 1582"/>
              <a:gd name="T77" fmla="*/ 610 h 661"/>
              <a:gd name="T78" fmla="*/ 511 w 1582"/>
              <a:gd name="T79" fmla="*/ 535 h 661"/>
              <a:gd name="T80" fmla="*/ 511 w 1582"/>
              <a:gd name="T81" fmla="*/ 610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82" h="661">
                <a:moveTo>
                  <a:pt x="1228" y="484"/>
                </a:moveTo>
                <a:cubicBezTo>
                  <a:pt x="1277" y="484"/>
                  <a:pt x="1317" y="523"/>
                  <a:pt x="1317" y="573"/>
                </a:cubicBezTo>
                <a:cubicBezTo>
                  <a:pt x="1317" y="621"/>
                  <a:pt x="1277" y="661"/>
                  <a:pt x="1228" y="661"/>
                </a:cubicBezTo>
                <a:cubicBezTo>
                  <a:pt x="1179" y="661"/>
                  <a:pt x="1139" y="621"/>
                  <a:pt x="1139" y="573"/>
                </a:cubicBezTo>
                <a:cubicBezTo>
                  <a:pt x="1139" y="523"/>
                  <a:pt x="1179" y="484"/>
                  <a:pt x="1228" y="484"/>
                </a:cubicBezTo>
                <a:close/>
                <a:moveTo>
                  <a:pt x="1228" y="610"/>
                </a:moveTo>
                <a:cubicBezTo>
                  <a:pt x="1249" y="610"/>
                  <a:pt x="1266" y="593"/>
                  <a:pt x="1266" y="573"/>
                </a:cubicBezTo>
                <a:cubicBezTo>
                  <a:pt x="1266" y="552"/>
                  <a:pt x="1249" y="535"/>
                  <a:pt x="1228" y="535"/>
                </a:cubicBezTo>
                <a:cubicBezTo>
                  <a:pt x="1207" y="535"/>
                  <a:pt x="1190" y="552"/>
                  <a:pt x="1190" y="573"/>
                </a:cubicBezTo>
                <a:cubicBezTo>
                  <a:pt x="1190" y="593"/>
                  <a:pt x="1207" y="610"/>
                  <a:pt x="1228" y="610"/>
                </a:cubicBezTo>
                <a:close/>
                <a:moveTo>
                  <a:pt x="102" y="0"/>
                </a:moveTo>
                <a:lnTo>
                  <a:pt x="1256" y="0"/>
                </a:lnTo>
                <a:cubicBezTo>
                  <a:pt x="1294" y="0"/>
                  <a:pt x="1339" y="21"/>
                  <a:pt x="1381" y="58"/>
                </a:cubicBezTo>
                <a:lnTo>
                  <a:pt x="1452" y="58"/>
                </a:lnTo>
                <a:cubicBezTo>
                  <a:pt x="1512" y="58"/>
                  <a:pt x="1547" y="104"/>
                  <a:pt x="1576" y="148"/>
                </a:cubicBezTo>
                <a:cubicBezTo>
                  <a:pt x="1582" y="159"/>
                  <a:pt x="1579" y="172"/>
                  <a:pt x="1569" y="179"/>
                </a:cubicBezTo>
                <a:cubicBezTo>
                  <a:pt x="1565" y="181"/>
                  <a:pt x="1561" y="183"/>
                  <a:pt x="1557" y="183"/>
                </a:cubicBezTo>
                <a:cubicBezTo>
                  <a:pt x="1549" y="183"/>
                  <a:pt x="1542" y="179"/>
                  <a:pt x="1538" y="172"/>
                </a:cubicBezTo>
                <a:cubicBezTo>
                  <a:pt x="1509" y="128"/>
                  <a:pt x="1486" y="102"/>
                  <a:pt x="1452" y="102"/>
                </a:cubicBezTo>
                <a:lnTo>
                  <a:pt x="1425" y="102"/>
                </a:lnTo>
                <a:cubicBezTo>
                  <a:pt x="1476" y="162"/>
                  <a:pt x="1519" y="302"/>
                  <a:pt x="1538" y="392"/>
                </a:cubicBezTo>
                <a:lnTo>
                  <a:pt x="1538" y="490"/>
                </a:lnTo>
                <a:cubicBezTo>
                  <a:pt x="1538" y="540"/>
                  <a:pt x="1497" y="581"/>
                  <a:pt x="1446" y="581"/>
                </a:cubicBezTo>
                <a:lnTo>
                  <a:pt x="1356" y="581"/>
                </a:lnTo>
                <a:lnTo>
                  <a:pt x="1356" y="573"/>
                </a:lnTo>
                <a:cubicBezTo>
                  <a:pt x="1356" y="502"/>
                  <a:pt x="1299" y="445"/>
                  <a:pt x="1228" y="445"/>
                </a:cubicBezTo>
                <a:cubicBezTo>
                  <a:pt x="1157" y="445"/>
                  <a:pt x="1100" y="502"/>
                  <a:pt x="1100" y="573"/>
                </a:cubicBezTo>
                <a:lnTo>
                  <a:pt x="1100" y="580"/>
                </a:lnTo>
                <a:cubicBezTo>
                  <a:pt x="1100" y="580"/>
                  <a:pt x="795" y="579"/>
                  <a:pt x="639" y="579"/>
                </a:cubicBezTo>
                <a:cubicBezTo>
                  <a:pt x="639" y="577"/>
                  <a:pt x="639" y="575"/>
                  <a:pt x="639" y="573"/>
                </a:cubicBezTo>
                <a:cubicBezTo>
                  <a:pt x="639" y="502"/>
                  <a:pt x="582" y="445"/>
                  <a:pt x="511" y="445"/>
                </a:cubicBezTo>
                <a:cubicBezTo>
                  <a:pt x="441" y="445"/>
                  <a:pt x="383" y="502"/>
                  <a:pt x="383" y="573"/>
                </a:cubicBezTo>
                <a:lnTo>
                  <a:pt x="383" y="579"/>
                </a:lnTo>
                <a:lnTo>
                  <a:pt x="337" y="579"/>
                </a:lnTo>
                <a:lnTo>
                  <a:pt x="337" y="573"/>
                </a:lnTo>
                <a:cubicBezTo>
                  <a:pt x="337" y="502"/>
                  <a:pt x="280" y="445"/>
                  <a:pt x="209" y="445"/>
                </a:cubicBezTo>
                <a:cubicBezTo>
                  <a:pt x="139" y="445"/>
                  <a:pt x="81" y="502"/>
                  <a:pt x="81" y="573"/>
                </a:cubicBezTo>
                <a:lnTo>
                  <a:pt x="81" y="580"/>
                </a:lnTo>
                <a:lnTo>
                  <a:pt x="76" y="579"/>
                </a:lnTo>
                <a:cubicBezTo>
                  <a:pt x="33" y="572"/>
                  <a:pt x="0" y="535"/>
                  <a:pt x="0" y="490"/>
                </a:cubicBezTo>
                <a:lnTo>
                  <a:pt x="0" y="252"/>
                </a:lnTo>
                <a:cubicBezTo>
                  <a:pt x="20" y="142"/>
                  <a:pt x="35" y="0"/>
                  <a:pt x="102" y="0"/>
                </a:cubicBezTo>
                <a:close/>
                <a:moveTo>
                  <a:pt x="1483" y="505"/>
                </a:moveTo>
                <a:cubicBezTo>
                  <a:pt x="1485" y="500"/>
                  <a:pt x="1486" y="495"/>
                  <a:pt x="1486" y="490"/>
                </a:cubicBezTo>
                <a:lnTo>
                  <a:pt x="1486" y="453"/>
                </a:lnTo>
                <a:cubicBezTo>
                  <a:pt x="1445" y="454"/>
                  <a:pt x="1421" y="476"/>
                  <a:pt x="1421" y="490"/>
                </a:cubicBezTo>
                <a:cubicBezTo>
                  <a:pt x="1420" y="504"/>
                  <a:pt x="1449" y="505"/>
                  <a:pt x="1483" y="505"/>
                </a:cubicBezTo>
                <a:close/>
                <a:moveTo>
                  <a:pt x="1085" y="276"/>
                </a:moveTo>
                <a:lnTo>
                  <a:pt x="1123" y="276"/>
                </a:lnTo>
                <a:cubicBezTo>
                  <a:pt x="1242" y="276"/>
                  <a:pt x="1413" y="387"/>
                  <a:pt x="1485" y="389"/>
                </a:cubicBezTo>
                <a:cubicBezTo>
                  <a:pt x="1464" y="297"/>
                  <a:pt x="1421" y="176"/>
                  <a:pt x="1386" y="135"/>
                </a:cubicBezTo>
                <a:cubicBezTo>
                  <a:pt x="1334" y="76"/>
                  <a:pt x="1291" y="51"/>
                  <a:pt x="1256" y="51"/>
                </a:cubicBezTo>
                <a:lnTo>
                  <a:pt x="1085" y="51"/>
                </a:lnTo>
                <a:lnTo>
                  <a:pt x="1085" y="276"/>
                </a:lnTo>
                <a:close/>
                <a:moveTo>
                  <a:pt x="51" y="276"/>
                </a:moveTo>
                <a:lnTo>
                  <a:pt x="1034" y="276"/>
                </a:lnTo>
                <a:lnTo>
                  <a:pt x="1034" y="51"/>
                </a:lnTo>
                <a:lnTo>
                  <a:pt x="111" y="51"/>
                </a:lnTo>
                <a:cubicBezTo>
                  <a:pt x="101" y="52"/>
                  <a:pt x="93" y="68"/>
                  <a:pt x="85" y="93"/>
                </a:cubicBezTo>
                <a:cubicBezTo>
                  <a:pt x="73" y="131"/>
                  <a:pt x="63" y="186"/>
                  <a:pt x="58" y="218"/>
                </a:cubicBezTo>
                <a:cubicBezTo>
                  <a:pt x="55" y="231"/>
                  <a:pt x="53" y="244"/>
                  <a:pt x="51" y="257"/>
                </a:cubicBezTo>
                <a:lnTo>
                  <a:pt x="51" y="276"/>
                </a:lnTo>
                <a:close/>
                <a:moveTo>
                  <a:pt x="209" y="484"/>
                </a:moveTo>
                <a:cubicBezTo>
                  <a:pt x="258" y="484"/>
                  <a:pt x="298" y="523"/>
                  <a:pt x="298" y="573"/>
                </a:cubicBezTo>
                <a:cubicBezTo>
                  <a:pt x="298" y="621"/>
                  <a:pt x="258" y="661"/>
                  <a:pt x="209" y="661"/>
                </a:cubicBezTo>
                <a:cubicBezTo>
                  <a:pt x="160" y="661"/>
                  <a:pt x="120" y="621"/>
                  <a:pt x="120" y="573"/>
                </a:cubicBezTo>
                <a:cubicBezTo>
                  <a:pt x="120" y="523"/>
                  <a:pt x="160" y="484"/>
                  <a:pt x="209" y="484"/>
                </a:cubicBezTo>
                <a:close/>
                <a:moveTo>
                  <a:pt x="209" y="610"/>
                </a:moveTo>
                <a:cubicBezTo>
                  <a:pt x="230" y="610"/>
                  <a:pt x="247" y="593"/>
                  <a:pt x="247" y="573"/>
                </a:cubicBezTo>
                <a:cubicBezTo>
                  <a:pt x="247" y="552"/>
                  <a:pt x="230" y="535"/>
                  <a:pt x="209" y="535"/>
                </a:cubicBezTo>
                <a:cubicBezTo>
                  <a:pt x="188" y="535"/>
                  <a:pt x="171" y="552"/>
                  <a:pt x="171" y="573"/>
                </a:cubicBezTo>
                <a:cubicBezTo>
                  <a:pt x="171" y="593"/>
                  <a:pt x="188" y="610"/>
                  <a:pt x="209" y="610"/>
                </a:cubicBezTo>
                <a:close/>
                <a:moveTo>
                  <a:pt x="511" y="484"/>
                </a:moveTo>
                <a:cubicBezTo>
                  <a:pt x="560" y="484"/>
                  <a:pt x="600" y="523"/>
                  <a:pt x="600" y="573"/>
                </a:cubicBezTo>
                <a:cubicBezTo>
                  <a:pt x="600" y="621"/>
                  <a:pt x="560" y="661"/>
                  <a:pt x="511" y="661"/>
                </a:cubicBezTo>
                <a:cubicBezTo>
                  <a:pt x="462" y="661"/>
                  <a:pt x="423" y="621"/>
                  <a:pt x="423" y="573"/>
                </a:cubicBezTo>
                <a:cubicBezTo>
                  <a:pt x="423" y="523"/>
                  <a:pt x="462" y="484"/>
                  <a:pt x="511" y="484"/>
                </a:cubicBezTo>
                <a:close/>
                <a:moveTo>
                  <a:pt x="511" y="610"/>
                </a:moveTo>
                <a:cubicBezTo>
                  <a:pt x="532" y="610"/>
                  <a:pt x="549" y="593"/>
                  <a:pt x="549" y="573"/>
                </a:cubicBezTo>
                <a:cubicBezTo>
                  <a:pt x="549" y="552"/>
                  <a:pt x="532" y="535"/>
                  <a:pt x="511" y="535"/>
                </a:cubicBezTo>
                <a:cubicBezTo>
                  <a:pt x="490" y="535"/>
                  <a:pt x="474" y="552"/>
                  <a:pt x="474" y="573"/>
                </a:cubicBezTo>
                <a:cubicBezTo>
                  <a:pt x="474" y="593"/>
                  <a:pt x="490" y="610"/>
                  <a:pt x="511" y="610"/>
                </a:cubicBezTo>
                <a:close/>
              </a:path>
            </a:pathLst>
          </a:custGeom>
          <a:solidFill>
            <a:srgbClr val="13C7B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434063C2-B506-DF32-8F99-591EB68E0945}"/>
              </a:ext>
            </a:extLst>
          </p:cNvPr>
          <p:cNvSpPr>
            <a:spLocks noEditPoints="1"/>
          </p:cNvSpPr>
          <p:nvPr/>
        </p:nvSpPr>
        <p:spPr bwMode="auto">
          <a:xfrm>
            <a:off x="7243248" y="4776407"/>
            <a:ext cx="791609" cy="350773"/>
          </a:xfrm>
          <a:custGeom>
            <a:avLst/>
            <a:gdLst>
              <a:gd name="T0" fmla="*/ 1459 w 1543"/>
              <a:gd name="T1" fmla="*/ 170 h 683"/>
              <a:gd name="T2" fmla="*/ 1187 w 1543"/>
              <a:gd name="T3" fmla="*/ 86 h 683"/>
              <a:gd name="T4" fmla="*/ 1140 w 1543"/>
              <a:gd name="T5" fmla="*/ 445 h 683"/>
              <a:gd name="T6" fmla="*/ 1534 w 1543"/>
              <a:gd name="T7" fmla="*/ 356 h 683"/>
              <a:gd name="T8" fmla="*/ 1356 w 1543"/>
              <a:gd name="T9" fmla="*/ 266 h 683"/>
              <a:gd name="T10" fmla="*/ 1195 w 1543"/>
              <a:gd name="T11" fmla="*/ 247 h 683"/>
              <a:gd name="T12" fmla="*/ 1337 w 1543"/>
              <a:gd name="T13" fmla="*/ 141 h 683"/>
              <a:gd name="T14" fmla="*/ 1459 w 1543"/>
              <a:gd name="T15" fmla="*/ 315 h 683"/>
              <a:gd name="T16" fmla="*/ 409 w 1543"/>
              <a:gd name="T17" fmla="*/ 594 h 683"/>
              <a:gd name="T18" fmla="*/ 409 w 1543"/>
              <a:gd name="T19" fmla="*/ 594 h 683"/>
              <a:gd name="T20" fmla="*/ 11 w 1543"/>
              <a:gd name="T21" fmla="*/ 446 h 683"/>
              <a:gd name="T22" fmla="*/ 1084 w 1543"/>
              <a:gd name="T23" fmla="*/ 0 h 683"/>
              <a:gd name="T24" fmla="*/ 1327 w 1543"/>
              <a:gd name="T25" fmla="*/ 503 h 683"/>
              <a:gd name="T26" fmla="*/ 1327 w 1543"/>
              <a:gd name="T27" fmla="*/ 683 h 683"/>
              <a:gd name="T28" fmla="*/ 1327 w 1543"/>
              <a:gd name="T29" fmla="*/ 503 h 683"/>
              <a:gd name="T30" fmla="*/ 1281 w 1543"/>
              <a:gd name="T31" fmla="*/ 593 h 683"/>
              <a:gd name="T32" fmla="*/ 1372 w 1543"/>
              <a:gd name="T33" fmla="*/ 593 h 683"/>
              <a:gd name="T34" fmla="*/ 502 w 1543"/>
              <a:gd name="T35" fmla="*/ 503 h 683"/>
              <a:gd name="T36" fmla="*/ 502 w 1543"/>
              <a:gd name="T37" fmla="*/ 683 h 683"/>
              <a:gd name="T38" fmla="*/ 502 w 1543"/>
              <a:gd name="T39" fmla="*/ 503 h 683"/>
              <a:gd name="T40" fmla="*/ 457 w 1543"/>
              <a:gd name="T41" fmla="*/ 593 h 683"/>
              <a:gd name="T42" fmla="*/ 547 w 1543"/>
              <a:gd name="T43" fmla="*/ 593 h 683"/>
              <a:gd name="T44" fmla="*/ 785 w 1543"/>
              <a:gd name="T45" fmla="*/ 503 h 683"/>
              <a:gd name="T46" fmla="*/ 785 w 1543"/>
              <a:gd name="T47" fmla="*/ 683 h 683"/>
              <a:gd name="T48" fmla="*/ 785 w 1543"/>
              <a:gd name="T49" fmla="*/ 503 h 683"/>
              <a:gd name="T50" fmla="*/ 740 w 1543"/>
              <a:gd name="T51" fmla="*/ 593 h 683"/>
              <a:gd name="T52" fmla="*/ 830 w 1543"/>
              <a:gd name="T53" fmla="*/ 593 h 683"/>
              <a:gd name="T54" fmla="*/ 653 w 1543"/>
              <a:gd name="T55" fmla="*/ 593 h 683"/>
              <a:gd name="T56" fmla="*/ 634 w 1543"/>
              <a:gd name="T57" fmla="*/ 603 h 683"/>
              <a:gd name="T58" fmla="*/ 582 w 1543"/>
              <a:gd name="T59" fmla="*/ 488 h 683"/>
              <a:gd name="T60" fmla="*/ 653 w 1543"/>
              <a:gd name="T61" fmla="*/ 593 h 683"/>
              <a:gd name="T62" fmla="*/ 370 w 1543"/>
              <a:gd name="T63" fmla="*/ 593 h 683"/>
              <a:gd name="T64" fmla="*/ 350 w 1543"/>
              <a:gd name="T65" fmla="*/ 603 h 683"/>
              <a:gd name="T66" fmla="*/ 299 w 1543"/>
              <a:gd name="T67" fmla="*/ 488 h 683"/>
              <a:gd name="T68" fmla="*/ 1195 w 1543"/>
              <a:gd name="T69" fmla="*/ 593 h 683"/>
              <a:gd name="T70" fmla="*/ 917 w 1543"/>
              <a:gd name="T71" fmla="*/ 603 h 683"/>
              <a:gd name="T72" fmla="*/ 865 w 1543"/>
              <a:gd name="T73" fmla="*/ 488 h 683"/>
              <a:gd name="T74" fmla="*/ 1195 w 1543"/>
              <a:gd name="T75" fmla="*/ 593 h 683"/>
              <a:gd name="T76" fmla="*/ 1458 w 1543"/>
              <a:gd name="T77" fmla="*/ 603 h 683"/>
              <a:gd name="T78" fmla="*/ 1407 w 1543"/>
              <a:gd name="T79" fmla="*/ 488 h 683"/>
              <a:gd name="T80" fmla="*/ 1476 w 1543"/>
              <a:gd name="T81" fmla="*/ 603 h 683"/>
              <a:gd name="T82" fmla="*/ 219 w 1543"/>
              <a:gd name="T83" fmla="*/ 503 h 683"/>
              <a:gd name="T84" fmla="*/ 219 w 1543"/>
              <a:gd name="T85" fmla="*/ 683 h 683"/>
              <a:gd name="T86" fmla="*/ 309 w 1543"/>
              <a:gd name="T87" fmla="*/ 593 h 683"/>
              <a:gd name="T88" fmla="*/ 174 w 1543"/>
              <a:gd name="T89" fmla="*/ 593 h 683"/>
              <a:gd name="T90" fmla="*/ 264 w 1543"/>
              <a:gd name="T91" fmla="*/ 593 h 683"/>
              <a:gd name="T92" fmla="*/ 174 w 1543"/>
              <a:gd name="T93" fmla="*/ 593 h 683"/>
              <a:gd name="T94" fmla="*/ 87 w 1543"/>
              <a:gd name="T95" fmla="*/ 603 h 683"/>
              <a:gd name="T96" fmla="*/ 8 w 1543"/>
              <a:gd name="T97" fmla="*/ 488 h 683"/>
              <a:gd name="T98" fmla="*/ 87 w 1543"/>
              <a:gd name="T99" fmla="*/ 593 h 6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43" h="683">
                <a:moveTo>
                  <a:pt x="1534" y="356"/>
                </a:moveTo>
                <a:cubicBezTo>
                  <a:pt x="1534" y="356"/>
                  <a:pt x="1487" y="236"/>
                  <a:pt x="1459" y="170"/>
                </a:cubicBezTo>
                <a:cubicBezTo>
                  <a:pt x="1442" y="130"/>
                  <a:pt x="1412" y="86"/>
                  <a:pt x="1337" y="86"/>
                </a:cubicBezTo>
                <a:lnTo>
                  <a:pt x="1187" y="86"/>
                </a:lnTo>
                <a:cubicBezTo>
                  <a:pt x="1157" y="86"/>
                  <a:pt x="1140" y="99"/>
                  <a:pt x="1140" y="130"/>
                </a:cubicBezTo>
                <a:lnTo>
                  <a:pt x="1140" y="445"/>
                </a:lnTo>
                <a:lnTo>
                  <a:pt x="1534" y="446"/>
                </a:lnTo>
                <a:lnTo>
                  <a:pt x="1534" y="356"/>
                </a:lnTo>
                <a:close/>
                <a:moveTo>
                  <a:pt x="1409" y="315"/>
                </a:moveTo>
                <a:lnTo>
                  <a:pt x="1356" y="266"/>
                </a:lnTo>
                <a:cubicBezTo>
                  <a:pt x="1345" y="256"/>
                  <a:pt x="1335" y="247"/>
                  <a:pt x="1300" y="247"/>
                </a:cubicBezTo>
                <a:lnTo>
                  <a:pt x="1195" y="247"/>
                </a:lnTo>
                <a:lnTo>
                  <a:pt x="1195" y="141"/>
                </a:lnTo>
                <a:lnTo>
                  <a:pt x="1337" y="141"/>
                </a:lnTo>
                <a:cubicBezTo>
                  <a:pt x="1379" y="141"/>
                  <a:pt x="1395" y="159"/>
                  <a:pt x="1409" y="191"/>
                </a:cubicBezTo>
                <a:cubicBezTo>
                  <a:pt x="1424" y="226"/>
                  <a:pt x="1444" y="276"/>
                  <a:pt x="1459" y="315"/>
                </a:cubicBezTo>
                <a:lnTo>
                  <a:pt x="1409" y="315"/>
                </a:lnTo>
                <a:close/>
                <a:moveTo>
                  <a:pt x="409" y="594"/>
                </a:moveTo>
                <a:cubicBezTo>
                  <a:pt x="410" y="594"/>
                  <a:pt x="410" y="594"/>
                  <a:pt x="410" y="594"/>
                </a:cubicBezTo>
                <a:lnTo>
                  <a:pt x="409" y="594"/>
                </a:lnTo>
                <a:close/>
                <a:moveTo>
                  <a:pt x="1084" y="446"/>
                </a:moveTo>
                <a:lnTo>
                  <a:pt x="11" y="446"/>
                </a:lnTo>
                <a:lnTo>
                  <a:pt x="11" y="0"/>
                </a:lnTo>
                <a:lnTo>
                  <a:pt x="1084" y="0"/>
                </a:lnTo>
                <a:lnTo>
                  <a:pt x="1084" y="446"/>
                </a:lnTo>
                <a:close/>
                <a:moveTo>
                  <a:pt x="1327" y="503"/>
                </a:moveTo>
                <a:cubicBezTo>
                  <a:pt x="1277" y="503"/>
                  <a:pt x="1237" y="543"/>
                  <a:pt x="1237" y="593"/>
                </a:cubicBezTo>
                <a:cubicBezTo>
                  <a:pt x="1237" y="643"/>
                  <a:pt x="1277" y="683"/>
                  <a:pt x="1327" y="683"/>
                </a:cubicBezTo>
                <a:cubicBezTo>
                  <a:pt x="1376" y="683"/>
                  <a:pt x="1417" y="643"/>
                  <a:pt x="1417" y="593"/>
                </a:cubicBezTo>
                <a:cubicBezTo>
                  <a:pt x="1417" y="543"/>
                  <a:pt x="1376" y="503"/>
                  <a:pt x="1327" y="503"/>
                </a:cubicBezTo>
                <a:close/>
                <a:moveTo>
                  <a:pt x="1327" y="638"/>
                </a:moveTo>
                <a:cubicBezTo>
                  <a:pt x="1302" y="638"/>
                  <a:pt x="1281" y="618"/>
                  <a:pt x="1281" y="593"/>
                </a:cubicBezTo>
                <a:cubicBezTo>
                  <a:pt x="1281" y="568"/>
                  <a:pt x="1302" y="548"/>
                  <a:pt x="1327" y="548"/>
                </a:cubicBezTo>
                <a:cubicBezTo>
                  <a:pt x="1351" y="548"/>
                  <a:pt x="1372" y="568"/>
                  <a:pt x="1372" y="593"/>
                </a:cubicBezTo>
                <a:cubicBezTo>
                  <a:pt x="1372" y="618"/>
                  <a:pt x="1351" y="638"/>
                  <a:pt x="1327" y="638"/>
                </a:cubicBezTo>
                <a:close/>
                <a:moveTo>
                  <a:pt x="502" y="503"/>
                </a:moveTo>
                <a:cubicBezTo>
                  <a:pt x="452" y="503"/>
                  <a:pt x="412" y="543"/>
                  <a:pt x="412" y="593"/>
                </a:cubicBezTo>
                <a:cubicBezTo>
                  <a:pt x="412" y="643"/>
                  <a:pt x="452" y="683"/>
                  <a:pt x="502" y="683"/>
                </a:cubicBezTo>
                <a:cubicBezTo>
                  <a:pt x="552" y="683"/>
                  <a:pt x="592" y="643"/>
                  <a:pt x="592" y="593"/>
                </a:cubicBezTo>
                <a:cubicBezTo>
                  <a:pt x="592" y="543"/>
                  <a:pt x="552" y="503"/>
                  <a:pt x="502" y="503"/>
                </a:cubicBezTo>
                <a:close/>
                <a:moveTo>
                  <a:pt x="502" y="638"/>
                </a:moveTo>
                <a:cubicBezTo>
                  <a:pt x="477" y="638"/>
                  <a:pt x="457" y="618"/>
                  <a:pt x="457" y="593"/>
                </a:cubicBezTo>
                <a:cubicBezTo>
                  <a:pt x="457" y="568"/>
                  <a:pt x="477" y="548"/>
                  <a:pt x="502" y="548"/>
                </a:cubicBezTo>
                <a:cubicBezTo>
                  <a:pt x="527" y="548"/>
                  <a:pt x="547" y="568"/>
                  <a:pt x="547" y="593"/>
                </a:cubicBezTo>
                <a:cubicBezTo>
                  <a:pt x="547" y="618"/>
                  <a:pt x="527" y="638"/>
                  <a:pt x="502" y="638"/>
                </a:cubicBezTo>
                <a:close/>
                <a:moveTo>
                  <a:pt x="785" y="503"/>
                </a:moveTo>
                <a:cubicBezTo>
                  <a:pt x="735" y="503"/>
                  <a:pt x="695" y="543"/>
                  <a:pt x="695" y="593"/>
                </a:cubicBezTo>
                <a:cubicBezTo>
                  <a:pt x="695" y="643"/>
                  <a:pt x="735" y="683"/>
                  <a:pt x="785" y="683"/>
                </a:cubicBezTo>
                <a:cubicBezTo>
                  <a:pt x="835" y="683"/>
                  <a:pt x="875" y="643"/>
                  <a:pt x="875" y="593"/>
                </a:cubicBezTo>
                <a:cubicBezTo>
                  <a:pt x="875" y="543"/>
                  <a:pt x="835" y="503"/>
                  <a:pt x="785" y="503"/>
                </a:cubicBezTo>
                <a:close/>
                <a:moveTo>
                  <a:pt x="785" y="638"/>
                </a:moveTo>
                <a:cubicBezTo>
                  <a:pt x="760" y="638"/>
                  <a:pt x="740" y="618"/>
                  <a:pt x="740" y="593"/>
                </a:cubicBezTo>
                <a:cubicBezTo>
                  <a:pt x="740" y="568"/>
                  <a:pt x="760" y="548"/>
                  <a:pt x="785" y="548"/>
                </a:cubicBezTo>
                <a:cubicBezTo>
                  <a:pt x="810" y="548"/>
                  <a:pt x="830" y="568"/>
                  <a:pt x="830" y="593"/>
                </a:cubicBezTo>
                <a:cubicBezTo>
                  <a:pt x="830" y="618"/>
                  <a:pt x="810" y="638"/>
                  <a:pt x="785" y="638"/>
                </a:cubicBezTo>
                <a:close/>
                <a:moveTo>
                  <a:pt x="653" y="593"/>
                </a:moveTo>
                <a:cubicBezTo>
                  <a:pt x="653" y="596"/>
                  <a:pt x="653" y="599"/>
                  <a:pt x="653" y="603"/>
                </a:cubicBezTo>
                <a:lnTo>
                  <a:pt x="634" y="603"/>
                </a:lnTo>
                <a:cubicBezTo>
                  <a:pt x="634" y="599"/>
                  <a:pt x="634" y="596"/>
                  <a:pt x="634" y="593"/>
                </a:cubicBezTo>
                <a:cubicBezTo>
                  <a:pt x="634" y="550"/>
                  <a:pt x="613" y="512"/>
                  <a:pt x="582" y="488"/>
                </a:cubicBezTo>
                <a:lnTo>
                  <a:pt x="704" y="488"/>
                </a:lnTo>
                <a:cubicBezTo>
                  <a:pt x="673" y="513"/>
                  <a:pt x="653" y="550"/>
                  <a:pt x="653" y="593"/>
                </a:cubicBezTo>
                <a:close/>
                <a:moveTo>
                  <a:pt x="422" y="488"/>
                </a:moveTo>
                <a:cubicBezTo>
                  <a:pt x="390" y="512"/>
                  <a:pt x="370" y="550"/>
                  <a:pt x="370" y="593"/>
                </a:cubicBezTo>
                <a:cubicBezTo>
                  <a:pt x="370" y="596"/>
                  <a:pt x="370" y="603"/>
                  <a:pt x="370" y="603"/>
                </a:cubicBezTo>
                <a:lnTo>
                  <a:pt x="350" y="603"/>
                </a:lnTo>
                <a:cubicBezTo>
                  <a:pt x="350" y="599"/>
                  <a:pt x="351" y="596"/>
                  <a:pt x="351" y="593"/>
                </a:cubicBezTo>
                <a:cubicBezTo>
                  <a:pt x="351" y="550"/>
                  <a:pt x="331" y="512"/>
                  <a:pt x="299" y="488"/>
                </a:cubicBezTo>
                <a:lnTo>
                  <a:pt x="422" y="488"/>
                </a:lnTo>
                <a:close/>
                <a:moveTo>
                  <a:pt x="1195" y="593"/>
                </a:moveTo>
                <a:cubicBezTo>
                  <a:pt x="1195" y="596"/>
                  <a:pt x="1195" y="599"/>
                  <a:pt x="1195" y="603"/>
                </a:cubicBezTo>
                <a:lnTo>
                  <a:pt x="917" y="603"/>
                </a:lnTo>
                <a:cubicBezTo>
                  <a:pt x="917" y="599"/>
                  <a:pt x="917" y="596"/>
                  <a:pt x="917" y="593"/>
                </a:cubicBezTo>
                <a:cubicBezTo>
                  <a:pt x="917" y="550"/>
                  <a:pt x="897" y="513"/>
                  <a:pt x="865" y="488"/>
                </a:cubicBezTo>
                <a:lnTo>
                  <a:pt x="1247" y="488"/>
                </a:lnTo>
                <a:cubicBezTo>
                  <a:pt x="1215" y="512"/>
                  <a:pt x="1195" y="550"/>
                  <a:pt x="1195" y="593"/>
                </a:cubicBezTo>
                <a:close/>
                <a:moveTo>
                  <a:pt x="1476" y="603"/>
                </a:moveTo>
                <a:lnTo>
                  <a:pt x="1458" y="603"/>
                </a:lnTo>
                <a:cubicBezTo>
                  <a:pt x="1459" y="599"/>
                  <a:pt x="1459" y="596"/>
                  <a:pt x="1459" y="593"/>
                </a:cubicBezTo>
                <a:cubicBezTo>
                  <a:pt x="1459" y="550"/>
                  <a:pt x="1438" y="512"/>
                  <a:pt x="1407" y="488"/>
                </a:cubicBezTo>
                <a:lnTo>
                  <a:pt x="1537" y="488"/>
                </a:lnTo>
                <a:cubicBezTo>
                  <a:pt x="1537" y="555"/>
                  <a:pt x="1543" y="603"/>
                  <a:pt x="1476" y="603"/>
                </a:cubicBezTo>
                <a:close/>
                <a:moveTo>
                  <a:pt x="219" y="503"/>
                </a:moveTo>
                <a:lnTo>
                  <a:pt x="219" y="503"/>
                </a:lnTo>
                <a:cubicBezTo>
                  <a:pt x="169" y="503"/>
                  <a:pt x="129" y="543"/>
                  <a:pt x="129" y="593"/>
                </a:cubicBezTo>
                <a:cubicBezTo>
                  <a:pt x="129" y="643"/>
                  <a:pt x="169" y="683"/>
                  <a:pt x="219" y="683"/>
                </a:cubicBezTo>
                <a:lnTo>
                  <a:pt x="219" y="683"/>
                </a:lnTo>
                <a:cubicBezTo>
                  <a:pt x="269" y="683"/>
                  <a:pt x="309" y="643"/>
                  <a:pt x="309" y="593"/>
                </a:cubicBezTo>
                <a:cubicBezTo>
                  <a:pt x="309" y="543"/>
                  <a:pt x="269" y="503"/>
                  <a:pt x="219" y="503"/>
                </a:cubicBezTo>
                <a:close/>
                <a:moveTo>
                  <a:pt x="174" y="593"/>
                </a:moveTo>
                <a:cubicBezTo>
                  <a:pt x="174" y="568"/>
                  <a:pt x="194" y="548"/>
                  <a:pt x="219" y="548"/>
                </a:cubicBezTo>
                <a:cubicBezTo>
                  <a:pt x="244" y="548"/>
                  <a:pt x="264" y="568"/>
                  <a:pt x="264" y="593"/>
                </a:cubicBezTo>
                <a:cubicBezTo>
                  <a:pt x="264" y="618"/>
                  <a:pt x="244" y="638"/>
                  <a:pt x="219" y="638"/>
                </a:cubicBezTo>
                <a:cubicBezTo>
                  <a:pt x="194" y="638"/>
                  <a:pt x="174" y="618"/>
                  <a:pt x="174" y="593"/>
                </a:cubicBezTo>
                <a:close/>
                <a:moveTo>
                  <a:pt x="87" y="593"/>
                </a:moveTo>
                <a:cubicBezTo>
                  <a:pt x="87" y="596"/>
                  <a:pt x="87" y="599"/>
                  <a:pt x="87" y="603"/>
                </a:cubicBezTo>
                <a:lnTo>
                  <a:pt x="69" y="603"/>
                </a:lnTo>
                <a:cubicBezTo>
                  <a:pt x="0" y="603"/>
                  <a:pt x="8" y="555"/>
                  <a:pt x="8" y="488"/>
                </a:cubicBezTo>
                <a:lnTo>
                  <a:pt x="139" y="488"/>
                </a:lnTo>
                <a:cubicBezTo>
                  <a:pt x="107" y="512"/>
                  <a:pt x="87" y="550"/>
                  <a:pt x="87" y="593"/>
                </a:cubicBezTo>
                <a:close/>
              </a:path>
            </a:pathLst>
          </a:custGeom>
          <a:solidFill>
            <a:srgbClr val="106E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>
              <a:latin typeface="Exo 2" pitchFamily="2" charset="0"/>
            </a:endParaRPr>
          </a:p>
        </p:txBody>
      </p:sp>
      <p:sp>
        <p:nvSpPr>
          <p:cNvPr id="28" name="TextBox 22">
            <a:extLst>
              <a:ext uri="{FF2B5EF4-FFF2-40B4-BE49-F238E27FC236}">
                <a16:creationId xmlns:a16="http://schemas.microsoft.com/office/drawing/2014/main" id="{C636F330-E304-BF09-46A3-8E26EBF8ED25}"/>
              </a:ext>
            </a:extLst>
          </p:cNvPr>
          <p:cNvSpPr txBox="1"/>
          <p:nvPr/>
        </p:nvSpPr>
        <p:spPr>
          <a:xfrm>
            <a:off x="2452121" y="4605729"/>
            <a:ext cx="2589647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 dirty="0" err="1">
                <a:solidFill>
                  <a:srgbClr val="045189"/>
                </a:solidFill>
                <a:latin typeface="Exo 2"/>
                <a:ea typeface="Source Sans Pro"/>
              </a:rPr>
              <a:t>Fev</a:t>
            </a:r>
            <a:r>
              <a:rPr lang="pt-BR" sz="1400" b="0" dirty="0">
                <a:solidFill>
                  <a:srgbClr val="045189"/>
                </a:solidFill>
                <a:latin typeface="Exo 2"/>
                <a:ea typeface="Source Sans Pro"/>
              </a:rPr>
              <a:t> 26 vs. Jan 26: </a:t>
            </a:r>
            <a:r>
              <a:rPr lang="pt-BR" sz="1600" dirty="0">
                <a:solidFill>
                  <a:srgbClr val="045189"/>
                </a:solidFill>
                <a:latin typeface="Exo 2"/>
                <a:ea typeface="Source Sans Pro"/>
              </a:rPr>
              <a:t>+ 14,5% </a:t>
            </a:r>
          </a:p>
          <a:p>
            <a:r>
              <a:rPr lang="pt-BR" sz="1400" b="0" dirty="0" err="1">
                <a:solidFill>
                  <a:srgbClr val="045189"/>
                </a:solidFill>
                <a:latin typeface="Exo 2"/>
                <a:ea typeface="Source Sans Pro"/>
              </a:rPr>
              <a:t>Fev</a:t>
            </a:r>
            <a:r>
              <a:rPr lang="pt-BR" sz="1400" b="0" dirty="0">
                <a:solidFill>
                  <a:srgbClr val="045189"/>
                </a:solidFill>
                <a:latin typeface="Exo 2"/>
                <a:ea typeface="Source Sans Pro"/>
              </a:rPr>
              <a:t> 26 vs. </a:t>
            </a:r>
            <a:r>
              <a:rPr lang="pt-BR" sz="1400" b="0" dirty="0" err="1">
                <a:solidFill>
                  <a:srgbClr val="045189"/>
                </a:solidFill>
                <a:latin typeface="Exo 2"/>
                <a:ea typeface="Source Sans Pro"/>
              </a:rPr>
              <a:t>Fev</a:t>
            </a:r>
            <a:r>
              <a:rPr lang="pt-BR" sz="1400" b="0" dirty="0">
                <a:solidFill>
                  <a:srgbClr val="045189"/>
                </a:solidFill>
                <a:latin typeface="Exo 2"/>
                <a:ea typeface="Source Sans Pro"/>
              </a:rPr>
              <a:t> 25: </a:t>
            </a:r>
            <a:r>
              <a:rPr lang="pt-BR" sz="1600" dirty="0">
                <a:solidFill>
                  <a:srgbClr val="045189"/>
                </a:solidFill>
                <a:latin typeface="Exo 2"/>
                <a:ea typeface="Source Sans Pro"/>
              </a:rPr>
              <a:t>- 34,9% </a:t>
            </a:r>
            <a:endParaRPr lang="en-US" sz="2000" dirty="0">
              <a:solidFill>
                <a:srgbClr val="045189"/>
              </a:solidFill>
              <a:latin typeface="Exo 2"/>
              <a:ea typeface="Source Sans Pro"/>
            </a:endParaRP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7D775283-2A8D-7909-4D36-8B7366C385D5}"/>
              </a:ext>
            </a:extLst>
          </p:cNvPr>
          <p:cNvSpPr txBox="1"/>
          <p:nvPr/>
        </p:nvSpPr>
        <p:spPr>
          <a:xfrm>
            <a:off x="2466635" y="5374986"/>
            <a:ext cx="2589647" cy="49244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Fev 26 vs. Jan 26: </a:t>
            </a:r>
            <a:r>
              <a:rPr lang="pt-BR" sz="1600">
                <a:solidFill>
                  <a:srgbClr val="045189"/>
                </a:solidFill>
              </a:rPr>
              <a:t>+ 48,5% </a:t>
            </a:r>
          </a:p>
          <a:p>
            <a:r>
              <a:rPr lang="pt-BR" sz="1400" b="0">
                <a:solidFill>
                  <a:srgbClr val="045189"/>
                </a:solidFill>
              </a:rPr>
              <a:t>Fev 26 vs. Fev 25</a:t>
            </a:r>
            <a:r>
              <a:rPr lang="pt-BR" sz="1100" b="0">
                <a:solidFill>
                  <a:srgbClr val="045189"/>
                </a:solidFill>
              </a:rPr>
              <a:t>: </a:t>
            </a:r>
            <a:r>
              <a:rPr lang="pt-BR" sz="1600">
                <a:solidFill>
                  <a:srgbClr val="045189"/>
                </a:solidFill>
              </a:rPr>
              <a:t>+ 8,8% </a:t>
            </a:r>
            <a:endParaRPr lang="en-US" sz="2000">
              <a:solidFill>
                <a:srgbClr val="045189"/>
              </a:solidFill>
            </a:endParaRPr>
          </a:p>
        </p:txBody>
      </p:sp>
      <p:sp>
        <p:nvSpPr>
          <p:cNvPr id="30" name="TextBox 22">
            <a:extLst>
              <a:ext uri="{FF2B5EF4-FFF2-40B4-BE49-F238E27FC236}">
                <a16:creationId xmlns:a16="http://schemas.microsoft.com/office/drawing/2014/main" id="{76EC6B54-3974-8D00-970B-980402B79A2F}"/>
              </a:ext>
            </a:extLst>
          </p:cNvPr>
          <p:cNvSpPr txBox="1"/>
          <p:nvPr/>
        </p:nvSpPr>
        <p:spPr>
          <a:xfrm>
            <a:off x="8218550" y="4776407"/>
            <a:ext cx="1602341" cy="98488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26 vs. 25: </a:t>
            </a:r>
            <a:r>
              <a:rPr lang="pt-BR" sz="1600">
                <a:solidFill>
                  <a:srgbClr val="045189"/>
                </a:solidFill>
              </a:rPr>
              <a:t>- 27,0%</a:t>
            </a:r>
            <a:br>
              <a:rPr lang="pt-BR" sz="1600">
                <a:solidFill>
                  <a:srgbClr val="045189"/>
                </a:solidFill>
              </a:rPr>
            </a:br>
            <a:r>
              <a:rPr lang="pt-BR" sz="1600">
                <a:solidFill>
                  <a:srgbClr val="045189"/>
                </a:solidFill>
              </a:rPr>
              <a:t> </a:t>
            </a:r>
          </a:p>
          <a:p>
            <a:endParaRPr lang="pt-BR" sz="1600">
              <a:solidFill>
                <a:srgbClr val="045189"/>
              </a:solidFill>
            </a:endParaRPr>
          </a:p>
          <a:p>
            <a:r>
              <a:rPr lang="pt-BR" sz="1400" b="0">
                <a:solidFill>
                  <a:srgbClr val="045189"/>
                </a:solidFill>
              </a:rPr>
              <a:t>26 vs. 25: </a:t>
            </a:r>
            <a:r>
              <a:rPr lang="pt-BR" sz="1600">
                <a:solidFill>
                  <a:srgbClr val="045189"/>
                </a:solidFill>
              </a:rPr>
              <a:t>+ 5,4% </a:t>
            </a:r>
            <a:endParaRPr lang="en-US" sz="2000">
              <a:solidFill>
                <a:srgbClr val="045189"/>
              </a:solidFill>
            </a:endParaRPr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BEF43D6F-2005-7D57-BC83-F1036B599A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138285"/>
              </p:ext>
            </p:extLst>
          </p:nvPr>
        </p:nvGraphicFramePr>
        <p:xfrm>
          <a:off x="6040573" y="1079097"/>
          <a:ext cx="5191522" cy="273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F443102E-F0A3-BD15-6EC6-2E5871B1A3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1589334"/>
              </p:ext>
            </p:extLst>
          </p:nvPr>
        </p:nvGraphicFramePr>
        <p:xfrm>
          <a:off x="403165" y="2053305"/>
          <a:ext cx="5191522" cy="2255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52ED8534-CD4F-756C-140C-ED816D6F4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178512"/>
              </p:ext>
            </p:extLst>
          </p:nvPr>
        </p:nvGraphicFramePr>
        <p:xfrm>
          <a:off x="6060576" y="1558542"/>
          <a:ext cx="5191522" cy="2739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75751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7B628-70E2-2679-0AAC-4CE6E76F8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0A3D08CE-8CDC-E6C5-1835-0BF151EA17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0" y="-1417"/>
            <a:ext cx="12192000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08AEF46-E455-3391-5DE7-BE09FD68918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8D820466-5AEA-658E-A0B1-12960082F9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DEDEFA55-4411-2E95-2875-EEBD9477F64A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Produção</a:t>
            </a: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821226B6-9654-B126-3E8D-F3E70955A33B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45189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Emplacamento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711CB14B-EF0C-13C5-6792-6D99A725B8FA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Exportação</a:t>
            </a: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49228706-0AC1-D7AF-DFA2-B549E8A19CD5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Importados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6B729D-0A15-BA75-7928-8D43E51436EE}"/>
              </a:ext>
            </a:extLst>
          </p:cNvPr>
          <p:cNvSpPr txBox="1"/>
          <p:nvPr/>
        </p:nvSpPr>
        <p:spPr>
          <a:xfrm>
            <a:off x="621751" y="347738"/>
            <a:ext cx="641633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Estoque | Autoveículos</a:t>
            </a:r>
            <a:endParaRPr kumimoji="0" lang="pt-BR" sz="2300" b="1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itchFamily="2" charset="0"/>
              <a:ea typeface="Source Sans Pro" panose="020B0503030403020204" pitchFamily="34" charset="0"/>
            </a:endParaRPr>
          </a:p>
        </p:txBody>
      </p:sp>
      <p:sp>
        <p:nvSpPr>
          <p:cNvPr id="2" name="TextBox 22">
            <a:extLst>
              <a:ext uri="{FF2B5EF4-FFF2-40B4-BE49-F238E27FC236}">
                <a16:creationId xmlns:a16="http://schemas.microsoft.com/office/drawing/2014/main" id="{CBC1FB30-AB01-096C-DB38-7B0773D67A3A}"/>
              </a:ext>
            </a:extLst>
          </p:cNvPr>
          <p:cNvSpPr txBox="1"/>
          <p:nvPr/>
        </p:nvSpPr>
        <p:spPr>
          <a:xfrm>
            <a:off x="6678859" y="2023110"/>
            <a:ext cx="1712100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Dias de Estoque</a:t>
            </a: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8D918527-E7A1-04B8-F903-FAC87DA33711}"/>
              </a:ext>
            </a:extLst>
          </p:cNvPr>
          <p:cNvSpPr txBox="1"/>
          <p:nvPr/>
        </p:nvSpPr>
        <p:spPr>
          <a:xfrm>
            <a:off x="2162506" y="2023110"/>
            <a:ext cx="1712100" cy="24622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Quantidade</a:t>
            </a:r>
          </a:p>
        </p:txBody>
      </p:sp>
      <p:graphicFrame>
        <p:nvGraphicFramePr>
          <p:cNvPr id="25" name="Gráfico 19">
            <a:extLst>
              <a:ext uri="{FF2B5EF4-FFF2-40B4-BE49-F238E27FC236}">
                <a16:creationId xmlns:a16="http://schemas.microsoft.com/office/drawing/2014/main" id="{1C11B2E2-187B-1CB6-F487-2DF0603BA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4468056"/>
              </p:ext>
            </p:extLst>
          </p:nvPr>
        </p:nvGraphicFramePr>
        <p:xfrm>
          <a:off x="5228435" y="2259379"/>
          <a:ext cx="5218937" cy="3700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Gráfico 4">
            <a:extLst>
              <a:ext uri="{FF2B5EF4-FFF2-40B4-BE49-F238E27FC236}">
                <a16:creationId xmlns:a16="http://schemas.microsoft.com/office/drawing/2014/main" id="{55D39BB8-86A2-B00D-6D6F-8FC005480D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6844204"/>
              </p:ext>
            </p:extLst>
          </p:nvPr>
        </p:nvGraphicFramePr>
        <p:xfrm>
          <a:off x="701196" y="2297039"/>
          <a:ext cx="5218937" cy="3577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7" name="Conector reto 4">
            <a:extLst>
              <a:ext uri="{FF2B5EF4-FFF2-40B4-BE49-F238E27FC236}">
                <a16:creationId xmlns:a16="http://schemas.microsoft.com/office/drawing/2014/main" id="{ACBB4BCB-02EB-09E0-D358-997FE9E62698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3700130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2">
            <a:extLst>
              <a:ext uri="{FF2B5EF4-FFF2-40B4-BE49-F238E27FC236}">
                <a16:creationId xmlns:a16="http://schemas.microsoft.com/office/drawing/2014/main" id="{9E6F87A4-22A2-1EB1-F8C0-1FCEFEBA2C31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(em mil unidades)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D68808F-413B-D04B-DEFD-F9B0218F992E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Fonte</a:t>
            </a:r>
            <a:r>
              <a:rPr kumimoji="0" lang="pt-BR" sz="800" b="0" i="0" u="none" strike="noStrike" kern="1200" cap="none" spc="0" normalizeH="0" baseline="0" noProof="0">
                <a:ln>
                  <a:noFill/>
                </a:ln>
                <a:solidFill>
                  <a:srgbClr val="E8E8E8">
                    <a:lumMod val="50000"/>
                  </a:srgbClr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: Anfavea</a:t>
            </a:r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8E1B7EA2-687D-226C-83FD-26501C7C9603}"/>
              </a:ext>
            </a:extLst>
          </p:cNvPr>
          <p:cNvGrpSpPr/>
          <p:nvPr/>
        </p:nvGrpSpPr>
        <p:grpSpPr>
          <a:xfrm>
            <a:off x="4060772" y="1412189"/>
            <a:ext cx="3336308" cy="215449"/>
            <a:chOff x="3154699" y="1353953"/>
            <a:chExt cx="3057572" cy="145546"/>
          </a:xfrm>
        </p:grpSpPr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7779DAEA-6D1A-5E9C-AA6E-BFD2D22D80F8}"/>
                </a:ext>
              </a:extLst>
            </p:cNvPr>
            <p:cNvGrpSpPr/>
            <p:nvPr/>
          </p:nvGrpSpPr>
          <p:grpSpPr>
            <a:xfrm>
              <a:off x="4424772" y="1353955"/>
              <a:ext cx="1087119" cy="145542"/>
              <a:chOff x="5541862" y="1379296"/>
              <a:chExt cx="1087119" cy="145542"/>
            </a:xfrm>
          </p:grpSpPr>
          <p:sp>
            <p:nvSpPr>
              <p:cNvPr id="18" name="Retângulo 39">
                <a:extLst>
                  <a:ext uri="{FF2B5EF4-FFF2-40B4-BE49-F238E27FC236}">
                    <a16:creationId xmlns:a16="http://schemas.microsoft.com/office/drawing/2014/main" id="{B889345F-E1ED-C5C9-619C-115B458E4727}"/>
                  </a:ext>
                </a:extLst>
              </p:cNvPr>
              <p:cNvSpPr/>
              <p:nvPr/>
            </p:nvSpPr>
            <p:spPr>
              <a:xfrm>
                <a:off x="5541862" y="1386759"/>
                <a:ext cx="130621" cy="130621"/>
              </a:xfrm>
              <a:prstGeom prst="rect">
                <a:avLst/>
              </a:prstGeom>
              <a:solidFill>
                <a:srgbClr val="219E9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9" name="TextBox 22">
                <a:extLst>
                  <a:ext uri="{FF2B5EF4-FFF2-40B4-BE49-F238E27FC236}">
                    <a16:creationId xmlns:a16="http://schemas.microsoft.com/office/drawing/2014/main" id="{C70ED0E5-FB07-2726-9A9C-0D3E01890A8C}"/>
                  </a:ext>
                </a:extLst>
              </p:cNvPr>
              <p:cNvSpPr txBox="1"/>
              <p:nvPr/>
            </p:nvSpPr>
            <p:spPr>
              <a:xfrm>
                <a:off x="5742361" y="1379296"/>
                <a:ext cx="886620" cy="145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pt-BR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1" i="0" u="none" strike="noStrike" cap="none" spc="0" normalizeH="0" baseline="0">
                    <a:ln>
                      <a:noFill/>
                    </a:ln>
                    <a:solidFill>
                      <a:srgbClr val="1A3375"/>
                    </a:solidFill>
                    <a:uLnTx/>
                    <a:uFillTx/>
                    <a:latin typeface="Exo 2" pitchFamily="2" charset="0"/>
                    <a:ea typeface="Source Sans Pro" panose="020B0503030403020204" pitchFamily="34" charset="0"/>
                    <a:cs typeface="Khand" panose="02000000000000000000" pitchFamily="2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45189"/>
                    </a:solidFill>
                    <a:effectLst/>
                    <a:uLnTx/>
                    <a:uFillTx/>
                    <a:latin typeface="Exo 2" pitchFamily="2" charset="0"/>
                    <a:ea typeface="Source Sans Pro" panose="020B0503030403020204" pitchFamily="34" charset="0"/>
                  </a:rPr>
                  <a:t>Nacionais</a:t>
                </a:r>
              </a:p>
            </p:txBody>
          </p:sp>
        </p:grp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9DA8B398-AF15-B8A7-3CBC-A6505D09FBE4}"/>
                </a:ext>
              </a:extLst>
            </p:cNvPr>
            <p:cNvGrpSpPr/>
            <p:nvPr/>
          </p:nvGrpSpPr>
          <p:grpSpPr>
            <a:xfrm>
              <a:off x="3154699" y="1353957"/>
              <a:ext cx="1208295" cy="145542"/>
              <a:chOff x="3154699" y="1353957"/>
              <a:chExt cx="1208295" cy="145542"/>
            </a:xfrm>
          </p:grpSpPr>
          <p:sp>
            <p:nvSpPr>
              <p:cNvPr id="21" name="Retângulo 41">
                <a:extLst>
                  <a:ext uri="{FF2B5EF4-FFF2-40B4-BE49-F238E27FC236}">
                    <a16:creationId xmlns:a16="http://schemas.microsoft.com/office/drawing/2014/main" id="{B5CD3B1C-3220-A892-902C-EA426F759E0C}"/>
                  </a:ext>
                </a:extLst>
              </p:cNvPr>
              <p:cNvSpPr/>
              <p:nvPr/>
            </p:nvSpPr>
            <p:spPr>
              <a:xfrm>
                <a:off x="3154699" y="1361418"/>
                <a:ext cx="130621" cy="130621"/>
              </a:xfrm>
              <a:prstGeom prst="rect">
                <a:avLst/>
              </a:prstGeom>
              <a:solidFill>
                <a:srgbClr val="2147A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812AC343-05ED-72E3-62F7-37663C1AF0CE}"/>
                  </a:ext>
                </a:extLst>
              </p:cNvPr>
              <p:cNvSpPr txBox="1"/>
              <p:nvPr/>
            </p:nvSpPr>
            <p:spPr>
              <a:xfrm>
                <a:off x="3349429" y="1353957"/>
                <a:ext cx="1013565" cy="14554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pt-BR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1" i="0" u="none" strike="noStrike" cap="none" spc="0" normalizeH="0" baseline="0">
                    <a:ln>
                      <a:noFill/>
                    </a:ln>
                    <a:solidFill>
                      <a:srgbClr val="1A3375"/>
                    </a:solidFill>
                    <a:uLnTx/>
                    <a:uFillTx/>
                    <a:latin typeface="Exo 2" pitchFamily="2" charset="0"/>
                    <a:ea typeface="Source Sans Pro" panose="020B0503030403020204" pitchFamily="34" charset="0"/>
                    <a:cs typeface="Khand" panose="02000000000000000000" pitchFamily="2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45189"/>
                    </a:solidFill>
                    <a:effectLst/>
                    <a:uLnTx/>
                    <a:uFillTx/>
                    <a:latin typeface="Exo 2" pitchFamily="2" charset="0"/>
                    <a:ea typeface="Source Sans Pro" panose="020B0503030403020204" pitchFamily="34" charset="0"/>
                  </a:rPr>
                  <a:t>Importados</a:t>
                </a:r>
              </a:p>
            </p:txBody>
          </p:sp>
        </p:grp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9FE8A4A2-6F62-0229-B660-AF244E55F399}"/>
                </a:ext>
              </a:extLst>
            </p:cNvPr>
            <p:cNvGrpSpPr/>
            <p:nvPr/>
          </p:nvGrpSpPr>
          <p:grpSpPr>
            <a:xfrm>
              <a:off x="5581769" y="1353953"/>
              <a:ext cx="630502" cy="145541"/>
              <a:chOff x="7988755" y="1372620"/>
              <a:chExt cx="630502" cy="145541"/>
            </a:xfrm>
          </p:grpSpPr>
          <p:sp>
            <p:nvSpPr>
              <p:cNvPr id="11" name="Retângulo 41">
                <a:extLst>
                  <a:ext uri="{FF2B5EF4-FFF2-40B4-BE49-F238E27FC236}">
                    <a16:creationId xmlns:a16="http://schemas.microsoft.com/office/drawing/2014/main" id="{8943A0FC-F545-B14C-8C18-B8D376A5FBFD}"/>
                  </a:ext>
                </a:extLst>
              </p:cNvPr>
              <p:cNvSpPr/>
              <p:nvPr/>
            </p:nvSpPr>
            <p:spPr>
              <a:xfrm>
                <a:off x="7988755" y="1380081"/>
                <a:ext cx="130621" cy="130621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Exo 2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Box 22">
                <a:extLst>
                  <a:ext uri="{FF2B5EF4-FFF2-40B4-BE49-F238E27FC236}">
                    <a16:creationId xmlns:a16="http://schemas.microsoft.com/office/drawing/2014/main" id="{A0AF0CD4-1E6C-84F8-4928-DC5F042426C3}"/>
                  </a:ext>
                </a:extLst>
              </p:cNvPr>
              <p:cNvSpPr txBox="1"/>
              <p:nvPr/>
            </p:nvSpPr>
            <p:spPr>
              <a:xfrm>
                <a:off x="8154064" y="1372620"/>
                <a:ext cx="465193" cy="1455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lIns="0" tIns="0" rIns="0" bIns="0" rtlCol="0" anchor="ctr" anchorCtr="0">
                <a:spAutoFit/>
              </a:bodyPr>
              <a:lstStyle>
                <a:defPPr>
                  <a:defRPr lang="pt-BR"/>
                </a:defPPr>
                <a:lvl1pPr marR="0" lvl="0" indent="0" fontAlgn="auto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3200" b="1" i="0" u="none" strike="noStrike" cap="none" spc="0" normalizeH="0" baseline="0">
                    <a:ln>
                      <a:noFill/>
                    </a:ln>
                    <a:solidFill>
                      <a:srgbClr val="1A3375"/>
                    </a:solidFill>
                    <a:uLnTx/>
                    <a:uFillTx/>
                    <a:latin typeface="Exo 2" pitchFamily="2" charset="0"/>
                    <a:ea typeface="Source Sans Pro" panose="020B0503030403020204" pitchFamily="34" charset="0"/>
                    <a:cs typeface="Khand" panose="02000000000000000000" pitchFamily="2" charset="0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45189"/>
                    </a:solidFill>
                    <a:effectLst/>
                    <a:uLnTx/>
                    <a:uFillTx/>
                    <a:latin typeface="Exo 2" pitchFamily="2" charset="0"/>
                    <a:ea typeface="Source Sans Pro" panose="020B0503030403020204" pitchFamily="34" charset="0"/>
                  </a:rPr>
                  <a:t>Total</a:t>
                </a:r>
              </a:p>
            </p:txBody>
          </p:sp>
        </p:grpSp>
      </p:grpSp>
      <p:sp>
        <p:nvSpPr>
          <p:cNvPr id="8" name="Chave Direita 7">
            <a:extLst>
              <a:ext uri="{FF2B5EF4-FFF2-40B4-BE49-F238E27FC236}">
                <a16:creationId xmlns:a16="http://schemas.microsoft.com/office/drawing/2014/main" id="{82E6A03E-72ED-5710-5609-3CE9F1E01918}"/>
              </a:ext>
            </a:extLst>
          </p:cNvPr>
          <p:cNvSpPr/>
          <p:nvPr/>
        </p:nvSpPr>
        <p:spPr>
          <a:xfrm>
            <a:off x="9143998" y="3504527"/>
            <a:ext cx="105330" cy="1914112"/>
          </a:xfrm>
          <a:prstGeom prst="rightBrace">
            <a:avLst>
              <a:gd name="adj1" fmla="val 8333"/>
              <a:gd name="adj2" fmla="val 29987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A67FAA33-E517-7E4B-F9D8-E2EEE7472C02}"/>
              </a:ext>
            </a:extLst>
          </p:cNvPr>
          <p:cNvSpPr txBox="1"/>
          <p:nvPr/>
        </p:nvSpPr>
        <p:spPr>
          <a:xfrm>
            <a:off x="9353224" y="3574369"/>
            <a:ext cx="1198044" cy="12311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Nacionais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 26 dias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600" b="0" i="0" u="none" strike="noStrike" kern="1200" cap="none" spc="0" normalizeH="0" baseline="0" noProof="0">
              <a:ln>
                <a:noFill/>
              </a:ln>
              <a:solidFill>
                <a:srgbClr val="045189"/>
              </a:solidFill>
              <a:effectLst/>
              <a:uLnTx/>
              <a:uFillTx/>
              <a:latin typeface="Exo 2" pitchFamily="2" charset="0"/>
              <a:ea typeface="Source Sans Pro" panose="020B0503030403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itchFamily="2" charset="0"/>
                <a:ea typeface="Source Sans Pro" panose="020B0503030403020204" pitchFamily="34" charset="0"/>
              </a:rPr>
              <a:t>Importados 182 dias</a:t>
            </a:r>
          </a:p>
        </p:txBody>
      </p:sp>
    </p:spTree>
    <p:extLst>
      <p:ext uri="{BB962C8B-B14F-4D97-AF65-F5344CB8AC3E}">
        <p14:creationId xmlns:p14="http://schemas.microsoft.com/office/powerpoint/2010/main" val="19489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C3863-E160-DA41-B9F2-3059CB954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7F17784-0065-BBF0-20EF-FE4CC67FCF5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" b="2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B382C7B0-D851-5CD9-3ADE-7F1A6273A1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13" name="TextBox 22">
            <a:extLst>
              <a:ext uri="{FF2B5EF4-FFF2-40B4-BE49-F238E27FC236}">
                <a16:creationId xmlns:a16="http://schemas.microsoft.com/office/drawing/2014/main" id="{8628F630-55BF-4E1F-9843-8CB14A38BC40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>
                <a:solidFill>
                  <a:schemeClr val="bg1"/>
                </a:solidFill>
              </a:rPr>
              <a:t>Produção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4" name="TextBox 22">
            <a:extLst>
              <a:ext uri="{FF2B5EF4-FFF2-40B4-BE49-F238E27FC236}">
                <a16:creationId xmlns:a16="http://schemas.microsoft.com/office/drawing/2014/main" id="{C8FA904C-1991-94E9-2EE6-BF84BDED14F1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00" b="0" i="0" u="none" strike="noStrike" cap="none" spc="0" normalizeH="0" baseline="0">
                <a:ln>
                  <a:noFill/>
                </a:ln>
                <a:solidFill>
                  <a:srgbClr val="045189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/>
              <a:t>Emplacamento</a:t>
            </a:r>
            <a:endParaRPr lang="en-US"/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9E666480-F768-9DDD-377E-4B1FECF94AA6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Exportação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40B30645-8BCF-2168-B026-C31009E1FF50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Importados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00B732-49A4-8FEE-1C2D-6B172B4716F7}"/>
              </a:ext>
            </a:extLst>
          </p:cNvPr>
          <p:cNvSpPr txBox="1"/>
          <p:nvPr/>
        </p:nvSpPr>
        <p:spPr>
          <a:xfrm>
            <a:off x="621751" y="347738"/>
            <a:ext cx="3579455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2400">
                <a:solidFill>
                  <a:srgbClr val="045189"/>
                </a:solidFill>
              </a:rPr>
              <a:t>Emprego </a:t>
            </a:r>
            <a:r>
              <a:rPr lang="pt-BR" sz="2000" b="0">
                <a:solidFill>
                  <a:srgbClr val="045189"/>
                </a:solidFill>
              </a:rPr>
              <a:t>|</a:t>
            </a:r>
            <a:r>
              <a:rPr lang="pt-BR" sz="2400">
                <a:solidFill>
                  <a:srgbClr val="045189"/>
                </a:solidFill>
              </a:rPr>
              <a:t> Autoveículos</a:t>
            </a:r>
            <a:endParaRPr lang="en-US" sz="2300">
              <a:solidFill>
                <a:srgbClr val="045189"/>
              </a:solidFill>
            </a:endParaRP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77D9126E-021B-3A5B-DBA6-8BB894DB173F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4066041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ítulo 1">
            <a:extLst>
              <a:ext uri="{FF2B5EF4-FFF2-40B4-BE49-F238E27FC236}">
                <a16:creationId xmlns:a16="http://schemas.microsoft.com/office/drawing/2014/main" id="{1D5F07AF-8A87-8616-0FBC-F3951EB15FE2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Fonte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Anfavea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EBC5E74-6342-8595-DC35-75FA4C52474A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3976914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Gráfico 5">
            <a:extLst>
              <a:ext uri="{FF2B5EF4-FFF2-40B4-BE49-F238E27FC236}">
                <a16:creationId xmlns:a16="http://schemas.microsoft.com/office/drawing/2014/main" id="{AA02D662-7516-F9CF-7BC7-7C9FE6B079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23990567"/>
              </p:ext>
            </p:extLst>
          </p:nvPr>
        </p:nvGraphicFramePr>
        <p:xfrm>
          <a:off x="1030514" y="1209951"/>
          <a:ext cx="9707219" cy="4639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Retângulo 38">
            <a:extLst>
              <a:ext uri="{FF2B5EF4-FFF2-40B4-BE49-F238E27FC236}">
                <a16:creationId xmlns:a16="http://schemas.microsoft.com/office/drawing/2014/main" id="{AD49EAEF-DDD9-AD93-6B3E-EEC8E00C4921}"/>
              </a:ext>
            </a:extLst>
          </p:cNvPr>
          <p:cNvSpPr/>
          <p:nvPr/>
        </p:nvSpPr>
        <p:spPr>
          <a:xfrm>
            <a:off x="590585" y="887909"/>
            <a:ext cx="179035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Exo 2" panose="020B0604020202020204" charset="0"/>
                <a:ea typeface="+mn-ea"/>
                <a:cs typeface="Calibri" panose="020F0502020204030204" pitchFamily="34" charset="0"/>
              </a:rPr>
              <a:t>(em mil empregos)</a:t>
            </a:r>
          </a:p>
        </p:txBody>
      </p:sp>
    </p:spTree>
    <p:extLst>
      <p:ext uri="{BB962C8B-B14F-4D97-AF65-F5344CB8AC3E}">
        <p14:creationId xmlns:p14="http://schemas.microsoft.com/office/powerpoint/2010/main" val="21030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2D59B-912F-9DA0-4EC4-256A67818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E3B71D7E-C16C-98AD-CA73-3F321C7AA590}"/>
              </a:ext>
            </a:extLst>
          </p:cNvPr>
          <p:cNvSpPr/>
          <p:nvPr/>
        </p:nvSpPr>
        <p:spPr>
          <a:xfrm>
            <a:off x="307545" y="1371277"/>
            <a:ext cx="4818636" cy="5138986"/>
          </a:xfrm>
          <a:prstGeom prst="roundRect">
            <a:avLst>
              <a:gd name="adj" fmla="val 8784"/>
            </a:avLst>
          </a:prstGeom>
          <a:solidFill>
            <a:srgbClr val="E4E4E4">
              <a:alpha val="5725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noProof="0">
              <a:latin typeface="Exo 2" pitchFamily="2" charset="0"/>
            </a:endParaRPr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994227D7-F476-9DE5-44D5-07EAD261BC5A}"/>
              </a:ext>
            </a:extLst>
          </p:cNvPr>
          <p:cNvSpPr txBox="1"/>
          <p:nvPr/>
        </p:nvSpPr>
        <p:spPr>
          <a:xfrm>
            <a:off x="528321" y="1625188"/>
            <a:ext cx="4290316" cy="3195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>
              <a:defRPr/>
            </a:pPr>
            <a:r>
              <a:rPr lang="pt-BR" sz="2000">
                <a:solidFill>
                  <a:srgbClr val="045189"/>
                </a:solidFill>
              </a:rPr>
              <a:t>Acumulado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65041D-D27B-9B22-ECEB-B1308F9AE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3" t="295" b="295"/>
          <a:stretch>
            <a:fillRect/>
          </a:stretch>
        </p:blipFill>
        <p:spPr>
          <a:xfrm>
            <a:off x="10910719" y="16959"/>
            <a:ext cx="1288304" cy="6858000"/>
          </a:xfrm>
          <a:prstGeom prst="rect">
            <a:avLst/>
          </a:prstGeom>
        </p:spPr>
      </p:pic>
      <p:pic>
        <p:nvPicPr>
          <p:cNvPr id="3" name="Imagem 2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33AD9154-3187-12C6-DE49-0DAFAC89A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184" y="477806"/>
            <a:ext cx="928882" cy="149100"/>
          </a:xfrm>
          <a:prstGeom prst="rect">
            <a:avLst/>
          </a:prstGeom>
        </p:spPr>
      </p:pic>
      <p:sp>
        <p:nvSpPr>
          <p:cNvPr id="4" name="TextBox 22">
            <a:extLst>
              <a:ext uri="{FF2B5EF4-FFF2-40B4-BE49-F238E27FC236}">
                <a16:creationId xmlns:a16="http://schemas.microsoft.com/office/drawing/2014/main" id="{0CF1C673-D2E5-1B4F-9450-D8E46387B14E}"/>
              </a:ext>
            </a:extLst>
          </p:cNvPr>
          <p:cNvSpPr txBox="1"/>
          <p:nvPr/>
        </p:nvSpPr>
        <p:spPr>
          <a:xfrm>
            <a:off x="11204618" y="2375585"/>
            <a:ext cx="688290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Produção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EC47B2DB-90C6-1725-4FAA-57326237BF02}"/>
              </a:ext>
            </a:extLst>
          </p:cNvPr>
          <p:cNvSpPr txBox="1"/>
          <p:nvPr/>
        </p:nvSpPr>
        <p:spPr>
          <a:xfrm>
            <a:off x="11204616" y="2862162"/>
            <a:ext cx="100160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>
                <a:solidFill>
                  <a:schemeClr val="bg1"/>
                </a:solidFill>
              </a:rPr>
              <a:t>Emplacamento</a:t>
            </a:r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9B303894-F257-40F9-B931-B80D221F1FFA}"/>
              </a:ext>
            </a:extLst>
          </p:cNvPr>
          <p:cNvSpPr txBox="1"/>
          <p:nvPr/>
        </p:nvSpPr>
        <p:spPr>
          <a:xfrm>
            <a:off x="11204617" y="3350639"/>
            <a:ext cx="965213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Exportação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C507A14D-8B28-1EAB-A5B2-21A83898EB28}"/>
              </a:ext>
            </a:extLst>
          </p:cNvPr>
          <p:cNvSpPr txBox="1"/>
          <p:nvPr/>
        </p:nvSpPr>
        <p:spPr>
          <a:xfrm>
            <a:off x="11204617" y="3831465"/>
            <a:ext cx="779592" cy="1538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000" b="0">
                <a:solidFill>
                  <a:srgbClr val="045189"/>
                </a:solidFill>
              </a:rPr>
              <a:t>Importados</a:t>
            </a:r>
            <a:endParaRPr lang="en-US" sz="1000" b="0">
              <a:solidFill>
                <a:srgbClr val="045189"/>
              </a:solidFill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8D3C532F-413A-76CD-DE91-7E1C6DB17365}"/>
              </a:ext>
            </a:extLst>
          </p:cNvPr>
          <p:cNvSpPr txBox="1"/>
          <p:nvPr/>
        </p:nvSpPr>
        <p:spPr>
          <a:xfrm>
            <a:off x="640801" y="932207"/>
            <a:ext cx="1516063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1400" b="0">
                <a:solidFill>
                  <a:srgbClr val="045189"/>
                </a:solidFill>
              </a:rPr>
              <a:t>(em mil unidades)</a:t>
            </a:r>
            <a:endParaRPr lang="en-US" sz="1400" b="0">
              <a:solidFill>
                <a:srgbClr val="045189"/>
              </a:solidFill>
            </a:endParaRP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943E7A9A-20AF-99C1-DA66-F28E80D05D15}"/>
              </a:ext>
            </a:extLst>
          </p:cNvPr>
          <p:cNvSpPr txBox="1"/>
          <p:nvPr/>
        </p:nvSpPr>
        <p:spPr>
          <a:xfrm>
            <a:off x="621750" y="347738"/>
            <a:ext cx="4506273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r>
              <a:rPr lang="pt-BR" sz="2400">
                <a:solidFill>
                  <a:srgbClr val="045189"/>
                </a:solidFill>
              </a:rPr>
              <a:t>Emplacamento </a:t>
            </a:r>
            <a:r>
              <a:rPr lang="pt-BR" sz="2000" b="0">
                <a:solidFill>
                  <a:srgbClr val="045189"/>
                </a:solidFill>
              </a:rPr>
              <a:t>|</a:t>
            </a:r>
            <a:r>
              <a:rPr lang="pt-BR" sz="2400">
                <a:solidFill>
                  <a:srgbClr val="045189"/>
                </a:solidFill>
              </a:rPr>
              <a:t> Autoveículos</a:t>
            </a:r>
            <a:endParaRPr lang="en-US" sz="2300">
              <a:solidFill>
                <a:srgbClr val="045189"/>
              </a:solidFill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8F6311A4-3A31-8738-2E6C-30CE1543160E}"/>
              </a:ext>
            </a:extLst>
          </p:cNvPr>
          <p:cNvCxnSpPr>
            <a:cxnSpLocks/>
          </p:cNvCxnSpPr>
          <p:nvPr/>
        </p:nvCxnSpPr>
        <p:spPr>
          <a:xfrm>
            <a:off x="0" y="802489"/>
            <a:ext cx="4818637" cy="0"/>
          </a:xfrm>
          <a:prstGeom prst="line">
            <a:avLst/>
          </a:prstGeom>
          <a:ln w="9525">
            <a:solidFill>
              <a:srgbClr val="04518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ítulo 1">
            <a:extLst>
              <a:ext uri="{FF2B5EF4-FFF2-40B4-BE49-F238E27FC236}">
                <a16:creationId xmlns:a16="http://schemas.microsoft.com/office/drawing/2014/main" id="{08101CA8-FFCB-9BD4-E387-11E854C91780}"/>
              </a:ext>
            </a:extLst>
          </p:cNvPr>
          <p:cNvSpPr txBox="1">
            <a:spLocks/>
          </p:cNvSpPr>
          <p:nvPr/>
        </p:nvSpPr>
        <p:spPr>
          <a:xfrm>
            <a:off x="9753536" y="6496618"/>
            <a:ext cx="1023937" cy="12311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800" b="1">
                <a:solidFill>
                  <a:schemeClr val="bg2">
                    <a:lumMod val="50000"/>
                  </a:schemeClr>
                </a:solidFill>
              </a:rPr>
              <a:t>Fonte</a:t>
            </a:r>
            <a:r>
              <a:rPr lang="pt-BR" sz="800">
                <a:solidFill>
                  <a:schemeClr val="bg2">
                    <a:lumMod val="50000"/>
                  </a:schemeClr>
                </a:solidFill>
              </a:rPr>
              <a:t>: Anfavea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BDBD7A1D-29F5-8BB0-87B4-44501DDB918F}"/>
              </a:ext>
            </a:extLst>
          </p:cNvPr>
          <p:cNvSpPr txBox="1"/>
          <p:nvPr/>
        </p:nvSpPr>
        <p:spPr>
          <a:xfrm>
            <a:off x="1376857" y="5795318"/>
            <a:ext cx="258964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ctr" anchorCtr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A3375"/>
                </a:solidFill>
                <a:uLnTx/>
                <a:uFillTx/>
                <a:latin typeface="Exo 2" pitchFamily="2" charset="0"/>
                <a:ea typeface="Source Sans Pro" panose="020B0503030403020204" pitchFamily="34" charset="0"/>
                <a:cs typeface="Khand" panose="02000000000000000000" pitchFamily="2" charset="0"/>
              </a:defRPr>
            </a:lvl1pPr>
          </a:lstStyle>
          <a:p>
            <a:pPr algn="ctr"/>
            <a:r>
              <a:rPr lang="pt-BR" sz="2000" b="0"/>
              <a:t>26 vs. 25: </a:t>
            </a:r>
            <a:r>
              <a:rPr lang="pt-BR" sz="2000"/>
              <a:t>- 0,1% 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056F64E-6AD6-25BB-E36F-7A51C038A7A9}"/>
              </a:ext>
            </a:extLst>
          </p:cNvPr>
          <p:cNvGrpSpPr/>
          <p:nvPr/>
        </p:nvGrpSpPr>
        <p:grpSpPr>
          <a:xfrm>
            <a:off x="5859865" y="5795027"/>
            <a:ext cx="2784461" cy="500408"/>
            <a:chOff x="5657867" y="1309552"/>
            <a:chExt cx="2728766" cy="500408"/>
          </a:xfrm>
        </p:grpSpPr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A7336F0E-BC21-CA8E-CC8C-BE294BD57795}"/>
                </a:ext>
              </a:extLst>
            </p:cNvPr>
            <p:cNvSpPr/>
            <p:nvPr/>
          </p:nvSpPr>
          <p:spPr>
            <a:xfrm>
              <a:off x="5657867" y="1644046"/>
              <a:ext cx="130621" cy="130621"/>
            </a:xfrm>
            <a:prstGeom prst="rect">
              <a:avLst/>
            </a:prstGeom>
            <a:solidFill>
              <a:srgbClr val="219E9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Exo 2" pitchFamily="2" charset="0"/>
              </a:endParaRPr>
            </a:p>
          </p:txBody>
        </p:sp>
        <p:sp>
          <p:nvSpPr>
            <p:cNvPr id="31" name="TextBox 22">
              <a:extLst>
                <a:ext uri="{FF2B5EF4-FFF2-40B4-BE49-F238E27FC236}">
                  <a16:creationId xmlns:a16="http://schemas.microsoft.com/office/drawing/2014/main" id="{0C407243-DEB4-496F-A9DF-365AA5BD237E}"/>
                </a:ext>
              </a:extLst>
            </p:cNvPr>
            <p:cNvSpPr txBox="1"/>
            <p:nvPr/>
          </p:nvSpPr>
          <p:spPr>
            <a:xfrm>
              <a:off x="5850738" y="1594516"/>
              <a:ext cx="1723309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r>
                <a:rPr lang="pt-BR" sz="1400" b="0">
                  <a:solidFill>
                    <a:srgbClr val="045189"/>
                  </a:solidFill>
                </a:rPr>
                <a:t>Caminhões e Ônibus</a:t>
              </a:r>
              <a:endParaRPr lang="en-US" sz="1400" b="0">
                <a:solidFill>
                  <a:srgbClr val="045189"/>
                </a:solidFill>
              </a:endParaRPr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B57434B5-D858-0714-40A9-B7FCBF34DBEB}"/>
                </a:ext>
              </a:extLst>
            </p:cNvPr>
            <p:cNvSpPr/>
            <p:nvPr/>
          </p:nvSpPr>
          <p:spPr>
            <a:xfrm>
              <a:off x="5657867" y="1369034"/>
              <a:ext cx="130621" cy="130621"/>
            </a:xfrm>
            <a:prstGeom prst="rect">
              <a:avLst/>
            </a:prstGeom>
            <a:solidFill>
              <a:srgbClr val="2147A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latin typeface="Exo 2" pitchFamily="2" charset="0"/>
              </a:endParaRPr>
            </a:p>
          </p:txBody>
        </p:sp>
        <p:sp>
          <p:nvSpPr>
            <p:cNvPr id="33" name="TextBox 22">
              <a:extLst>
                <a:ext uri="{FF2B5EF4-FFF2-40B4-BE49-F238E27FC236}">
                  <a16:creationId xmlns:a16="http://schemas.microsoft.com/office/drawing/2014/main" id="{DD860AB9-A407-643D-40E1-151BBCAD1BB4}"/>
                </a:ext>
              </a:extLst>
            </p:cNvPr>
            <p:cNvSpPr txBox="1"/>
            <p:nvPr/>
          </p:nvSpPr>
          <p:spPr>
            <a:xfrm>
              <a:off x="5858366" y="1309552"/>
              <a:ext cx="2528267" cy="2154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r>
                <a:rPr lang="pt-BR" sz="1400" b="0">
                  <a:solidFill>
                    <a:srgbClr val="045189"/>
                  </a:solidFill>
                </a:rPr>
                <a:t>Automóveis e Comerciais Leves </a:t>
              </a:r>
              <a:endParaRPr lang="en-US" sz="1400" b="0">
                <a:solidFill>
                  <a:srgbClr val="045189"/>
                </a:solidFill>
              </a:endParaRPr>
            </a:p>
          </p:txBody>
        </p:sp>
      </p:grpSp>
      <p:graphicFrame>
        <p:nvGraphicFramePr>
          <p:cNvPr id="35" name="Gráfico 34">
            <a:extLst>
              <a:ext uri="{FF2B5EF4-FFF2-40B4-BE49-F238E27FC236}">
                <a16:creationId xmlns:a16="http://schemas.microsoft.com/office/drawing/2014/main" id="{12AA4077-D1FD-450D-0128-E02AC4DCC3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6839960"/>
              </p:ext>
            </p:extLst>
          </p:nvPr>
        </p:nvGraphicFramePr>
        <p:xfrm>
          <a:off x="269573" y="2149607"/>
          <a:ext cx="5409550" cy="3326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8D04ACF6-9BA5-225C-D698-7A3096FBD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5850072"/>
              </p:ext>
            </p:extLst>
          </p:nvPr>
        </p:nvGraphicFramePr>
        <p:xfrm>
          <a:off x="5895041" y="2403787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B8C0E364-074C-7BAD-EEE9-9597E9D628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68524"/>
              </p:ext>
            </p:extLst>
          </p:nvPr>
        </p:nvGraphicFramePr>
        <p:xfrm>
          <a:off x="5937796" y="3798396"/>
          <a:ext cx="4877347" cy="2497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id="{D36272D5-414C-85D5-EC63-71BFE5BDB66F}"/>
              </a:ext>
            </a:extLst>
          </p:cNvPr>
          <p:cNvSpPr txBox="1"/>
          <p:nvPr/>
        </p:nvSpPr>
        <p:spPr>
          <a:xfrm>
            <a:off x="5126181" y="3107903"/>
            <a:ext cx="138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Automóveis e com. leves</a:t>
            </a:r>
            <a:endParaRPr kumimoji="0" lang="pt-BR" sz="1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3C5C6F4-55F5-DBE6-310C-39A49FC99E8B}"/>
              </a:ext>
            </a:extLst>
          </p:cNvPr>
          <p:cNvSpPr txBox="1"/>
          <p:nvPr/>
        </p:nvSpPr>
        <p:spPr>
          <a:xfrm>
            <a:off x="5089237" y="4397231"/>
            <a:ext cx="15842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>
                <a:ln>
                  <a:noFill/>
                </a:ln>
                <a:solidFill>
                  <a:srgbClr val="045189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Caminhões e ônibus</a:t>
            </a:r>
            <a:endParaRPr kumimoji="0" lang="pt-BR" sz="14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8" name="CaixaDeTexto 14">
            <a:extLst>
              <a:ext uri="{FF2B5EF4-FFF2-40B4-BE49-F238E27FC236}">
                <a16:creationId xmlns:a16="http://schemas.microsoft.com/office/drawing/2014/main" id="{9FDF95D9-19B6-9767-ABF5-CBABA04DB7A1}"/>
              </a:ext>
            </a:extLst>
          </p:cNvPr>
          <p:cNvSpPr txBox="1"/>
          <p:nvPr/>
        </p:nvSpPr>
        <p:spPr>
          <a:xfrm>
            <a:off x="7837059" y="2825646"/>
            <a:ext cx="949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+8,8%</a:t>
            </a:r>
          </a:p>
        </p:txBody>
      </p:sp>
      <p:sp>
        <p:nvSpPr>
          <p:cNvPr id="39" name="CaixaDeTexto 14">
            <a:extLst>
              <a:ext uri="{FF2B5EF4-FFF2-40B4-BE49-F238E27FC236}">
                <a16:creationId xmlns:a16="http://schemas.microsoft.com/office/drawing/2014/main" id="{8E7D0ACC-2A8A-9967-C019-CA44115E88C8}"/>
              </a:ext>
            </a:extLst>
          </p:cNvPr>
          <p:cNvSpPr txBox="1"/>
          <p:nvPr/>
        </p:nvSpPr>
        <p:spPr>
          <a:xfrm>
            <a:off x="7862883" y="4119491"/>
            <a:ext cx="949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>
                <a:ln>
                  <a:noFill/>
                </a:ln>
                <a:solidFill>
                  <a:srgbClr val="2147A8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+4,5%</a:t>
            </a:r>
          </a:p>
        </p:txBody>
      </p:sp>
      <p:sp>
        <p:nvSpPr>
          <p:cNvPr id="40" name="Triângulo isósceles 39">
            <a:extLst>
              <a:ext uri="{FF2B5EF4-FFF2-40B4-BE49-F238E27FC236}">
                <a16:creationId xmlns:a16="http://schemas.microsoft.com/office/drawing/2014/main" id="{B9C6B8A4-241A-4482-0593-D868EC55441B}"/>
              </a:ext>
            </a:extLst>
          </p:cNvPr>
          <p:cNvSpPr/>
          <p:nvPr/>
        </p:nvSpPr>
        <p:spPr>
          <a:xfrm>
            <a:off x="8667465" y="4176529"/>
            <a:ext cx="186612" cy="155027"/>
          </a:xfrm>
          <a:prstGeom prst="triangle">
            <a:avLst/>
          </a:prstGeom>
          <a:solidFill>
            <a:srgbClr val="219E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riângulo isósceles 40">
            <a:extLst>
              <a:ext uri="{FF2B5EF4-FFF2-40B4-BE49-F238E27FC236}">
                <a16:creationId xmlns:a16="http://schemas.microsoft.com/office/drawing/2014/main" id="{F578B445-A100-C097-1099-3850861FCD35}"/>
              </a:ext>
            </a:extLst>
          </p:cNvPr>
          <p:cNvSpPr/>
          <p:nvPr/>
        </p:nvSpPr>
        <p:spPr>
          <a:xfrm>
            <a:off x="8644326" y="2896693"/>
            <a:ext cx="186612" cy="155027"/>
          </a:xfrm>
          <a:prstGeom prst="triangle">
            <a:avLst/>
          </a:prstGeom>
          <a:solidFill>
            <a:srgbClr val="219E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ABC068E-EEAD-22C0-C051-4BACA2A9F7D4}"/>
              </a:ext>
            </a:extLst>
          </p:cNvPr>
          <p:cNvGrpSpPr/>
          <p:nvPr/>
        </p:nvGrpSpPr>
        <p:grpSpPr>
          <a:xfrm>
            <a:off x="6535466" y="2184057"/>
            <a:ext cx="886147" cy="430248"/>
            <a:chOff x="6490802" y="855028"/>
            <a:chExt cx="749700" cy="430248"/>
          </a:xfrm>
        </p:grpSpPr>
        <p:sp>
          <p:nvSpPr>
            <p:cNvPr id="43" name="Retângulo: Cantos Arredondados 42">
              <a:extLst>
                <a:ext uri="{FF2B5EF4-FFF2-40B4-BE49-F238E27FC236}">
                  <a16:creationId xmlns:a16="http://schemas.microsoft.com/office/drawing/2014/main" id="{1B8FFFDA-E289-25BE-AC2A-EEB8A9C35583}"/>
                </a:ext>
              </a:extLst>
            </p:cNvPr>
            <p:cNvSpPr/>
            <p:nvPr/>
          </p:nvSpPr>
          <p:spPr>
            <a:xfrm>
              <a:off x="6490802" y="855028"/>
              <a:ext cx="749700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44" name="TextBox 22">
              <a:extLst>
                <a:ext uri="{FF2B5EF4-FFF2-40B4-BE49-F238E27FC236}">
                  <a16:creationId xmlns:a16="http://schemas.microsoft.com/office/drawing/2014/main" id="{8573D3B9-EF7B-CD9C-4112-CBE034FFA140}"/>
                </a:ext>
              </a:extLst>
            </p:cNvPr>
            <p:cNvSpPr txBox="1"/>
            <p:nvPr/>
          </p:nvSpPr>
          <p:spPr>
            <a:xfrm>
              <a:off x="6575402" y="947587"/>
              <a:ext cx="580500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Jan 26</a:t>
              </a: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9FF35D5F-05FF-5D79-DF50-04EE8F31DDDC}"/>
              </a:ext>
            </a:extLst>
          </p:cNvPr>
          <p:cNvGrpSpPr/>
          <p:nvPr/>
        </p:nvGrpSpPr>
        <p:grpSpPr>
          <a:xfrm>
            <a:off x="9298251" y="2182623"/>
            <a:ext cx="846969" cy="430248"/>
            <a:chOff x="6490802" y="855028"/>
            <a:chExt cx="749700" cy="430248"/>
          </a:xfrm>
        </p:grpSpPr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ADA62C73-901A-0A99-BA56-8EC9FE883EB2}"/>
                </a:ext>
              </a:extLst>
            </p:cNvPr>
            <p:cNvSpPr/>
            <p:nvPr/>
          </p:nvSpPr>
          <p:spPr>
            <a:xfrm>
              <a:off x="6490802" y="855028"/>
              <a:ext cx="749700" cy="430248"/>
            </a:xfrm>
            <a:prstGeom prst="roundRect">
              <a:avLst>
                <a:gd name="adj" fmla="val 8784"/>
              </a:avLst>
            </a:prstGeom>
            <a:solidFill>
              <a:srgbClr val="E4E4E4">
                <a:alpha val="57255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xo 2" pitchFamily="2" charset="0"/>
                <a:ea typeface="+mn-ea"/>
                <a:cs typeface="+mn-cs"/>
              </a:endParaRPr>
            </a:p>
          </p:txBody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3950CECC-48DF-C115-7A1D-1F2AC97A0585}"/>
                </a:ext>
              </a:extLst>
            </p:cNvPr>
            <p:cNvSpPr txBox="1"/>
            <p:nvPr/>
          </p:nvSpPr>
          <p:spPr>
            <a:xfrm>
              <a:off x="6575402" y="947587"/>
              <a:ext cx="580500" cy="24622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0" tIns="0" rIns="0" bIns="0" rtlCol="0" anchor="ctr" anchorCtr="0">
              <a:spAutoFit/>
            </a:bodyPr>
            <a:lstStyle>
              <a:defPPr>
                <a:defRPr lang="pt-BR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3200" b="1" i="0" u="none" strike="noStrike" cap="none" spc="0" normalizeH="0" baseline="0">
                  <a:ln>
                    <a:noFill/>
                  </a:ln>
                  <a:solidFill>
                    <a:srgbClr val="1A3375"/>
                  </a:solidFill>
                  <a:uLnTx/>
                  <a:uFillTx/>
                  <a:latin typeface="Exo 2" pitchFamily="2" charset="0"/>
                  <a:ea typeface="Source Sans Pro" panose="020B0503030403020204" pitchFamily="34" charset="0"/>
                  <a:cs typeface="Khand" panose="02000000000000000000" pitchFamily="2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>
                  <a:ln>
                    <a:noFill/>
                  </a:ln>
                  <a:solidFill>
                    <a:srgbClr val="1A3375"/>
                  </a:solidFill>
                  <a:effectLst/>
                  <a:uLnTx/>
                  <a:uFillTx/>
                  <a:latin typeface="Exo 2" pitchFamily="2" charset="0"/>
                  <a:ea typeface="Source Sans Pro" panose="020B0503030403020204" pitchFamily="34" charset="0"/>
                </a:rPr>
                <a:t>Fev 26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004a48ba-3882-4361-9219-a4b2e56c0a91}" enabled="0" method="" siteId="{004a48ba-3882-4361-9219-a4b2e56c0a9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948</Words>
  <Application>Microsoft Office PowerPoint</Application>
  <PresentationFormat>Widescreen</PresentationFormat>
  <Paragraphs>246</Paragraphs>
  <Slides>18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18</vt:i4>
      </vt:variant>
    </vt:vector>
  </HeadingPairs>
  <TitlesOfParts>
    <vt:vector size="20" baseType="lpstr"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Marcus Vasconcelos Lucena (STIC/CGSA/G4F)</dc:creator>
  <cp:lastModifiedBy>Glauco de Barros Lucena</cp:lastModifiedBy>
  <cp:revision>3</cp:revision>
  <dcterms:created xsi:type="dcterms:W3CDTF">2025-05-11T04:11:23Z</dcterms:created>
  <dcterms:modified xsi:type="dcterms:W3CDTF">2026-03-06T22:30:17Z</dcterms:modified>
</cp:coreProperties>
</file>